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24" r:id="rId2"/>
    <p:sldId id="295" r:id="rId3"/>
    <p:sldId id="256" r:id="rId4"/>
    <p:sldId id="274" r:id="rId5"/>
    <p:sldId id="292" r:id="rId6"/>
    <p:sldId id="293" r:id="rId7"/>
    <p:sldId id="345" r:id="rId8"/>
    <p:sldId id="263" r:id="rId9"/>
    <p:sldId id="296" r:id="rId10"/>
    <p:sldId id="264" r:id="rId11"/>
    <p:sldId id="302" r:id="rId12"/>
    <p:sldId id="276" r:id="rId13"/>
    <p:sldId id="303" r:id="rId14"/>
    <p:sldId id="297" r:id="rId15"/>
    <p:sldId id="298" r:id="rId16"/>
    <p:sldId id="299" r:id="rId17"/>
    <p:sldId id="301" r:id="rId18"/>
    <p:sldId id="332" r:id="rId19"/>
    <p:sldId id="272" r:id="rId20"/>
    <p:sldId id="275" r:id="rId21"/>
    <p:sldId id="285" r:id="rId22"/>
    <p:sldId id="277" r:id="rId23"/>
    <p:sldId id="266" r:id="rId24"/>
    <p:sldId id="354" r:id="rId25"/>
    <p:sldId id="278" r:id="rId26"/>
    <p:sldId id="279" r:id="rId27"/>
    <p:sldId id="281" r:id="rId28"/>
    <p:sldId id="282" r:id="rId29"/>
    <p:sldId id="289" r:id="rId30"/>
    <p:sldId id="283" r:id="rId31"/>
    <p:sldId id="284" r:id="rId32"/>
    <p:sldId id="290" r:id="rId33"/>
    <p:sldId id="286" r:id="rId34"/>
    <p:sldId id="344" r:id="rId35"/>
    <p:sldId id="287" r:id="rId36"/>
    <p:sldId id="330" r:id="rId37"/>
    <p:sldId id="327" r:id="rId38"/>
    <p:sldId id="343" r:id="rId39"/>
    <p:sldId id="288" r:id="rId40"/>
    <p:sldId id="351" r:id="rId41"/>
    <p:sldId id="352" r:id="rId42"/>
    <p:sldId id="353" r:id="rId43"/>
    <p:sldId id="305" r:id="rId44"/>
    <p:sldId id="304" r:id="rId45"/>
    <p:sldId id="307" r:id="rId46"/>
    <p:sldId id="306" r:id="rId47"/>
    <p:sldId id="309" r:id="rId48"/>
    <p:sldId id="311" r:id="rId49"/>
    <p:sldId id="312" r:id="rId50"/>
    <p:sldId id="313" r:id="rId51"/>
    <p:sldId id="314" r:id="rId52"/>
    <p:sldId id="310" r:id="rId53"/>
    <p:sldId id="334" r:id="rId54"/>
    <p:sldId id="335" r:id="rId55"/>
    <p:sldId id="336" r:id="rId56"/>
    <p:sldId id="341" r:id="rId57"/>
    <p:sldId id="338" r:id="rId58"/>
    <p:sldId id="337" r:id="rId59"/>
    <p:sldId id="339" r:id="rId60"/>
    <p:sldId id="340" r:id="rId61"/>
    <p:sldId id="318" r:id="rId62"/>
    <p:sldId id="319" r:id="rId63"/>
    <p:sldId id="322" r:id="rId64"/>
    <p:sldId id="321" r:id="rId65"/>
    <p:sldId id="308" r:id="rId66"/>
    <p:sldId id="315" r:id="rId67"/>
    <p:sldId id="316" r:id="rId68"/>
    <p:sldId id="317" r:id="rId69"/>
    <p:sldId id="347" r:id="rId70"/>
    <p:sldId id="348" r:id="rId71"/>
    <p:sldId id="342" r:id="rId72"/>
    <p:sldId id="346" r:id="rId73"/>
    <p:sldId id="349" r:id="rId74"/>
    <p:sldId id="35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3" autoAdjust="0"/>
    <p:restoredTop sz="94651" autoAdjust="0"/>
  </p:normalViewPr>
  <p:slideViewPr>
    <p:cSldViewPr snapToGrid="0">
      <p:cViewPr>
        <p:scale>
          <a:sx n="93" d="100"/>
          <a:sy n="93" d="100"/>
        </p:scale>
        <p:origin x="72" y="144"/>
      </p:cViewPr>
      <p:guideLst/>
    </p:cSldViewPr>
  </p:slideViewPr>
  <p:outlineViewPr>
    <p:cViewPr>
      <p:scale>
        <a:sx n="33" d="100"/>
        <a:sy n="33" d="100"/>
      </p:scale>
      <p:origin x="0" y="-43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08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1 214,'11'-1,"0"-1,0 0,0 0,0-1,-1 0,1-1,-1-1,2 0,48-17,82-33,56 20,95 32,-17 4,-145 14,430-13,-368 33,33-16,-31-21,-69-13,268 14,-138 17,-82 17,-31-16,126 22,352-39,537 0,-1127-2,-1-2,0-1,-1-1,1-2,-1 0,1-3,-12 5,31-10,88-22,212 7,-319 30,-1 2,0 1,0 1,0 1,0 2,59 8,66-3,-7 2,130-54,-237 36,-9 1,1 1,-1 1,0 2,17 3,-7 2,0-2,0-1,0-3,18-2,146-22,-101 19,-80 6,0-1,-1-1,1-1,0-1,-1-1,0-1,15-7,-19 6,0 0,0 1,1 1,0 1,0 1,0 1,1 0,-1 1,1 2,18 2,219 2,-66 6,33-30,-173 17,1 3,-1 3,14 3,76-8,137 48,-94-21,45-20,-71 32,-148-38,0 0,1-1,-1-1,0 0,0 0,0-1,-1 0,1-1,9-5,-12 6,0 1,0 0,0 0,1 1,-1 0,1 0,-1 1,1 0,-1 1,1 0,-1 0,0 1,0 0,1 0,8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36.9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5,'413'-4,"-284"6,1546 81,-1500-69,644 32,-762-45,0-2,-1-3,1-3,-1-1,50-16,-51 2,45-7,152 29,0-6,211 13,-374-4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37.6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1115 24,'0'0,"0"0,-20 9,-13 4,-8-1,-2 0,-1-3,1-4,-6-5,-39-6,-82-11,-117-12,-10-2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19.6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0 343,'32'-21,"6"8,-1-1,0-2,-1-2,27-18,-42 28,1 0,0 1,0 1,0 1,1 1,0 1,-1 1,1 1,0 1,0 1,0 1,0 1,-1 1,1 0,13 7,33 1,-3-1,0-3,1-3,-1-3,45-5,-15-6,-26 0,0 3,1 3,0 3,-1 3,51 10,151 36,7-23,-246-27,0 0,-1-3,1 0,-1-2,0-2,-1-1,7-3,168-52,-189 61,1 0,0 2,0 0,0 1,0 0,0 2,0 0,-1 1,8 3,80 7,-31-14,-1-4,0-3,52-13,155-15,178 52,45-35,-352 10,-145 8,168-9,0 7,87 13,-106 6,-8 1,79-5,199-18,-108 14,-260-4,77 6,0-6,7-6,-123 1,150-9,102 10,-27 12,438 33,-412-28,104-12,-294-5,126-3,182 5,148 8,-291-10,-130 2,0-6,69-13,-34-3,-1 7,58 6,59-1,-114 1,88 9,-126 3,0-4,14-7,-45 1,0 4,73 8,9 5,70-9,-68 3,73 14,50 4,436 9,-18 3,-9-43,-15 2,60-29,-518 11,-51 5,107 4,424-9,-580 11,216-8,-268 21,142 0,91-15,-168 4,-1 6,42 8,-60-3,0-5,106-18,54-9,-84 25,-88-12,-65 9,0 3,0 1,0 2,0 2,17 2,-37 1,43 6,0-4,1-2,60-7,33-1,119-5,-62-26,-121 31,-81 16,6-6,7-1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22.8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0 550,'67'-47,"-42"35,0 1,1 2,0 0,1 1,10 0,51-14,-1-4,65-29,-107 38,192-60,2 10,4 10,1 12,2 10,2 10,152 9,446 13,31 38,-39 40,-578-64,156-17,566-51,-672 34,89 14,10 20,227 42,320 62,293 25,-727-122,139-13,170 44,-524-36,198 38,-304-28,1-10,71-9,-157-2,444-23,229-22,-659 37,159-6,35 14,796 20,-664-15,-345-1,-29-2,-2 3,1 3,9 6,-58-8,0-2,1-1,0-1,0-2,0-2,0-1,0-1,0-2,-1-1,30-9,-38 5,0 1,0 1,1 2,0 0,0 2,0 0,1 2,-1 0,0 2,1 1,-1 1,0 1,-1 2,8 2,198 78,-201-76,-24-7,1 0,-1 0,1-1,0 0,-1 0,1-1,0 0,0 0,0 0,0-1,0 1,1-2,-1 1,0-1,0 1,0-2,0 1,2-2,-7 2,-1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28.7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50,'34'-49,"-31"51,16 8,0 0,1-1,-1-2,2 0,-1-1,1 0,0-2,0-1,0 0,0-2,16 0,50 1,-1 5,74 15,-4 3,1-6,1-7,24-8,444-17,-21-34,-578 49,0 1,-1 1,1 1,-1 1,0 2,21 8,27 8,196 33,-212-42,29 9,1-5,0-3,1-4,19-3,544-6,-131 1,-395-7,1-5,17-8,-75 9,0 2,0 4,0 3,1 3,449 1,-288-8,517-13,-395-9,-248 14,22 4,0 6,119 15,221 13,-175-23,62-16,-285 9,-1 2,1 3,53 11,-62-7,-1-2,1-3,0-2,28-6,394 4,-62-23,20 62,-45-27,-310-11,176-3,16 13,-181-2,271 9,-169-19,243-13,108-18,307 3,-147-13,-364 26,257-3,92 7,-563 8,514-8,-554 8,52-3,1 6,-1 6,-93-1,-1-3,1-1,-1-3,48-11,-91 15,23-6,0 2,1 0,-1 2,1 2,0 0,0 2,23 4,111 28,522 61,-590-84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29.6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28,'9'8,"0"-1,0 0,1-1,0 0,0-1,0 0,0 0,1-1,0 0,0-1,0 0,0-1,0 0,1-1,11 0,243-22,630-39,-479 45,273 28,486 69,-1116-78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31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1 339,'22'-11,"1"2,0 0,1 2,0 0,0 1,23-1,1104-111,338 29,-1208 64,-61 3,-68 6,-52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33.3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10,'46'-10,"-42"12,34 14,0-2,1-1,0-2,1-1,0-2,14-1,239 17,-227-13,0-2,1-3,0-3,21-3,420-29,-468 27,0 1,0 2,0 2,0 2,0 1,15 6,342 74,-256-61,2-8,0-5,121-7,136-16,-309 6,-1-4,16-7,158-13,-84 28,-75 2,102-12,-195 10,-7 1,-1-1,1 1,0 0,-1-1,1 0,-1 0,1-1,-1 1,0-1,1 0,-1 0,0 0,0 0,2-3,-9 3,1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35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1 202,'23'7,"1"-1,-1-1,1-1,1-1,-1-1,0-2,0 0,1-1,-1-2,0 0,12-4,277-49,321 5,99 33,-398 16,217-16,318 14,-100 40,-410-31,160-26,-319 3,145-5,276 39,-38-37,-62 17,91 29,-283-30,-226 1,532-22,-573 25,0 2,53 9,-109-9,-5-1,-1 1,1-1,0 1,0-1,0 0,0 1,0-1,0 0,0 0,0 0,0-1,0 1,0 0,-1-1,1 1,0-1,0 0,0 1,-1-1,1 0,0 0,1-1,-4 1,1 0,0 0,-1 0,1 0,-1 0,1 0,-1 0,0 1,1-1,-1 0,0 0,1 1,-1-1,0 0,0 1,0-1,0 1,0-1,1 1,-1-1,0 1,0 0,0 0,0-1,0 1,0 0,0 0,0 0,-1 0,-4-2,-25-9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0-02T17:51:36.1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0 256,'27'7,"-1"-1,1 0,0-2,0-2,1 0,-1-2,7-1,-14 1,141-2,56-3,50-6,1683-154,-1712 139,-49 4,-98 11,78-9,0 7,24 7,469 35,-588-23,-40-3,0 0,1-3,-1 0,0-2,6-3,-11-6,-35 7,-175 13,168-8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EBF70-628D-4C07-BF35-C559BD5F61F7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ECFCE-FD84-4E78-A7B8-EAD2FBBA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3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Hand Crafted (invariant) Features –difficult/infeasible on complex transformation even when they are known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86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medium-content-serif-font"/>
              </a:rPr>
              <a:t>In this diagram, the regular conv. layer is fed in the blue squares instead of the green squares.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13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medium-content-serif-font"/>
              </a:rPr>
              <a:t>In this diagram, the regular conv. layer is fed in the blue squares instead of the green squares.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40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medium-content-serif-font"/>
              </a:rPr>
              <a:t>In this diagram, the regular conv. layer is fed in the blue squares instead of the green squares.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69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27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medium-content-serif-font"/>
              </a:rPr>
              <a:t>To make these offsets invariant to </a:t>
            </a:r>
            <a:r>
              <a:rPr lang="en-US" b="0" i="0" dirty="0" err="1">
                <a:effectLst/>
                <a:latin typeface="medium-content-serif-font"/>
              </a:rPr>
              <a:t>RoI</a:t>
            </a:r>
            <a:r>
              <a:rPr lang="en-US" b="0" i="0" dirty="0">
                <a:effectLst/>
                <a:latin typeface="medium-content-serif-font"/>
              </a:rPr>
              <a:t>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51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medium-content-serif-font"/>
              </a:rPr>
              <a:t>To make these offsets invariant to </a:t>
            </a:r>
            <a:r>
              <a:rPr lang="en-US" b="0" i="0" dirty="0" err="1">
                <a:effectLst/>
                <a:latin typeface="medium-content-serif-font"/>
              </a:rPr>
              <a:t>RoI</a:t>
            </a:r>
            <a:r>
              <a:rPr lang="en-US" b="0" i="0" dirty="0">
                <a:effectLst/>
                <a:latin typeface="medium-content-serif-font"/>
              </a:rPr>
              <a:t>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7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medium-content-serif-font"/>
              </a:rPr>
              <a:t>To make these offsets invariant to </a:t>
            </a:r>
            <a:r>
              <a:rPr lang="en-US" b="0" i="0" dirty="0" err="1">
                <a:effectLst/>
                <a:latin typeface="medium-content-serif-font"/>
              </a:rPr>
              <a:t>RoI</a:t>
            </a:r>
            <a:r>
              <a:rPr lang="en-US" b="0" i="0" dirty="0">
                <a:effectLst/>
                <a:latin typeface="medium-content-serif-font"/>
              </a:rPr>
              <a:t> size.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36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a forward pass with deformed convolution takes 260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ms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, while regular convolution takes only 10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ms.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Also, GPU average utilization is only around 10%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5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84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Hand Crafted (invariant) Features –difficult/infeasible on complex transformation even when they are known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5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9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0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r = 0, t = 1 and s = </a:t>
            </a:r>
            <a:r>
              <a:rPr lang="en-US" dirty="0" err="1"/>
              <a:t>qK</a:t>
            </a:r>
            <a:r>
              <a:rPr lang="en-US" dirty="0"/>
              <a:t>, there is a single image in the collection with unknown label. If moreover each label appears exactly q times, this setting is referred as the q-shot, K-way learning.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53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r = 0, t = 1 and s = </a:t>
            </a:r>
            <a:r>
              <a:rPr lang="en-US" dirty="0" err="1"/>
              <a:t>qK</a:t>
            </a:r>
            <a:r>
              <a:rPr lang="en-US" dirty="0"/>
              <a:t>, there is a single image in the collection with unknown label. If moreover each label appears exactly q times, this setting is referred as the q-shot, K-way learning.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25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input collection contains auxiliary images that the model can use to improve the prediction accuracy,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06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active learning setting, the learner has the ability to request labels from the sub-collection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3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Hand Crafted (invariant) Features –difficult/infeasible on complex transformation even when they are known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43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Hand Crafted (invariant) Features –difficult/infeasible on complex transformation even when they are known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16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Hand Crafted (invariant) Features –difficult/infeasible on complex transformation even when they are known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1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medium-content-serif-font"/>
              </a:rPr>
              <a:t>In this diagram, the regular conv. layer is fed in the blue squares instead of the green squares.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61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medium-content-serif-font"/>
              </a:rPr>
              <a:t>In this diagram, the regular conv. layer is fed in the blue squares instead of the green squares.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75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medium-content-serif-font"/>
              </a:rPr>
              <a:t>In this diagram, the regular conv. layer is fed in the blue squares instead of the green squares. | offsets do not need to be specifically regularized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medium-content-serif-fon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53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medium-content-serif-font"/>
              </a:rPr>
              <a:t>In this diagram, the regular conv. layer is fed in the blue squares instead of the green squares. | offsets do not need to be specifically regularized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medium-content-serif-fon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ECFCE-FD84-4E78-A7B8-EAD2FBBA60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5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E7976-0756-47D8-AB36-A6FC11425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94F61-E466-461A-9295-11EE2A462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97C94-0434-483B-9932-4F5051677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D34A8-D4DD-4A05-85B5-9EAC1E8C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D54F-318D-4AD0-92BE-A86CC236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03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8BC7-6CE4-4131-B0F5-EE1E07DBE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E4854-01BB-4747-9778-AE7C539241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7D121-003E-46BB-8C52-19FA29EC9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797DA-492F-4D75-B7BB-E84476AD7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6D4A3-3933-4B13-96C0-DF29DEA9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32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6FB67-F51B-4130-A784-164FABE076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A9274-2BCE-41F6-87D7-4C2927643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D0E93-AD06-4D2A-97C7-E11B48A7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8F4DF-9C51-4F71-9DCC-99DFE85A0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29459-BB80-402E-8C55-073ED28D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210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0545-FD36-46E1-855A-DBA889D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59BF7-0B38-491B-BA10-E2FFFC0D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779B5-1528-4898-A613-57E7640C8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CE1DB-D69E-466E-9944-823AB540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ECDF8-D814-4CC8-AE53-095C8FD0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3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A83A3-D143-46A7-A4C2-16DF578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CAE4E-D87B-4807-B149-B12AA62FA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23C77-6417-4D33-9CAC-BD6EB7B99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F80BB-4B73-4610-930F-EBC4E304F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ADEE9-6957-44D9-9C7F-DEFDD5D8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32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AEAF-B788-45A3-B409-09071F2D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A752E-CC70-447A-861D-F8AB30081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3FF38-5815-4E31-BA29-AABFDD876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3812B-203E-432C-85F5-29AC63C3E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9DDE2-81E2-4FC5-9C43-77014F69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51D3E-A84C-411B-A57F-8FCBE22E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8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49ABC-DE82-41F6-8723-4FA26725D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CCBBF-28B4-4603-A898-D2D940F99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E29A2-33BC-40E1-AB52-347F82753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EFA8F-5464-46BE-AAC9-23A23BCCE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4EE3E-6706-4608-8812-4E2C28E64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D7CDF4-837E-4C9D-82C6-882364E9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7E570-B345-495F-91ED-59C21383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C9884-D007-4343-B910-D5DDEF64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8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E7D3D-7A29-446F-BE83-2E84E32A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DDFE-B8E4-4330-81AD-2D599CE87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D2244-6471-4106-BCC9-D246A83FB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9E60F-804F-4C73-B9AC-577AB54D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01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16DEE-0641-4961-AE94-CFFBC33FB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3727F-89E2-4DBD-BAE4-0C336395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2C434-B67E-4960-B17D-10CD46E4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0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26BE-D938-41A4-A95F-AFE572CC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54E3-5A85-4532-BE74-96CCDFD50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E044B-D266-4BB0-880E-D0FE5B9D1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13BBF-8D96-4AE7-9A89-67910FD7C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1C235-70EB-4387-A3C3-A069E5EB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457AC-DFD0-4524-93DA-F8A3EFED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6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A996-C735-44C4-99C2-6B7606526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4A569C-CA69-4FC0-8440-65285F512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C74BC-A345-4B22-850B-956293939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27CA1-EA9A-40B1-BE30-15EBDB0B3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DB3F7-577A-48CE-874A-EC51A155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E38F0-381D-4CE9-A5FE-201BBD68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3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5D4A6F-F6B9-4701-817A-5C8876D2A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CCEB0-434B-48CA-BD31-20A02CFB6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C6C88-7534-48C7-AE6B-5C162B961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DB878-E0EE-49B7-BEBA-8AA9012B8B1F}" type="datetimeFigureOut">
              <a:rPr lang="en-US" smtClean="0"/>
              <a:t>10/2/2018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A394-E40C-4361-B676-C4F107D2E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395B9-79A7-448B-AB6C-72C341E39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B207C-02C2-4CE7-A5FE-E30A53414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4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blog.deepsense.ai/region-of-interest-pooling-explained/" TargetMode="External"/><Relationship Id="rId4" Type="http://schemas.openxmlformats.org/officeDocument/2006/relationships/image" Target="../media/image1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2.06627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elixlaumon/deform-conv" TargetMode="Externa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06.02025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605.09673.pdf" TargetMode="External"/><Relationship Id="rId4" Type="http://schemas.openxmlformats.org/officeDocument/2006/relationships/hyperlink" Target="https://arxiv.org/pdf/1506.02025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tacamp.com/community/tutorials/active-learning" TargetMode="External"/><Relationship Id="rId4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erence.vc/how-powerful-are-graph-convolutions-review-of-kipf-welling-2016-2/" TargetMode="External"/><Relationship Id="rId2" Type="http://schemas.openxmlformats.org/officeDocument/2006/relationships/hyperlink" Target="http://arxiv.org/abs/1609.02907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erence.vc/how-powerful-are-graph-convolutions-review-of-kipf-welling-2016-2/" TargetMode="External"/><Relationship Id="rId2" Type="http://schemas.openxmlformats.org/officeDocument/2006/relationships/hyperlink" Target="http://arxiv.org/abs/1609.02907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erence.vc/how-powerful-are-graph-convolutions-review-of-kipf-welling-2016-2/" TargetMode="External"/><Relationship Id="rId2" Type="http://schemas.openxmlformats.org/officeDocument/2006/relationships/hyperlink" Target="http://arxiv.org/abs/1609.02907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erence.vc/how-powerful-are-graph-convolutions-review-of-kipf-welling-2016-2/" TargetMode="External"/><Relationship Id="rId2" Type="http://schemas.openxmlformats.org/officeDocument/2006/relationships/hyperlink" Target="http://arxiv.org/abs/1609.02907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pam.ucla.edu/abstract/?tid=14508&amp;pcode=DLT201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5.xml"/><Relationship Id="rId18" Type="http://schemas.openxmlformats.org/officeDocument/2006/relationships/image" Target="../media/image50.png"/><Relationship Id="rId26" Type="http://schemas.openxmlformats.org/officeDocument/2006/relationships/image" Target="../media/image54.png"/><Relationship Id="rId3" Type="http://schemas.openxmlformats.org/officeDocument/2006/relationships/hyperlink" Target="https://arxiv.org/pdf/1810.00826.pdf" TargetMode="External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47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hyperlink" Target="http://www.ipam.ucla.edu/abstract/?tid=14508&amp;pcode=DLT2018" TargetMode="Externa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4.xml"/><Relationship Id="rId24" Type="http://schemas.openxmlformats.org/officeDocument/2006/relationships/image" Target="../media/image53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46.png"/><Relationship Id="rId19" Type="http://schemas.openxmlformats.org/officeDocument/2006/relationships/customXml" Target="../ink/ink8.xml"/><Relationship Id="rId4" Type="http://schemas.openxmlformats.org/officeDocument/2006/relationships/image" Target="../media/image43.png"/><Relationship Id="rId9" Type="http://schemas.openxmlformats.org/officeDocument/2006/relationships/customXml" Target="../ink/ink3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P18-1241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06103" TargetMode="External"/><Relationship Id="rId2" Type="http://schemas.openxmlformats.org/officeDocument/2006/relationships/hyperlink" Target="https://arxiv.org/abs/1611.080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808.00191" TargetMode="External"/><Relationship Id="rId4" Type="http://schemas.openxmlformats.org/officeDocument/2006/relationships/hyperlink" Target="https://arxiv.org/abs/1804.01654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F67E-C46F-448D-AAB1-E05D5BF55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35" y="5754800"/>
            <a:ext cx="7205198" cy="231870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Geometric Convolutions</a:t>
            </a:r>
            <a:br>
              <a:rPr lang="en-US" sz="2200" i="1" dirty="0"/>
            </a:br>
            <a:r>
              <a:rPr lang="en-US" sz="2200" i="1" dirty="0"/>
              <a:t>Presented by: Anand Bhattad (2</a:t>
            </a:r>
            <a:r>
              <a:rPr lang="en-US" sz="2200" i="1" baseline="30000" dirty="0"/>
              <a:t>nd</a:t>
            </a:r>
            <a:r>
              <a:rPr lang="en-US" sz="2200" i="1" dirty="0"/>
              <a:t> year of MS, CS) </a:t>
            </a:r>
            <a:br>
              <a:rPr lang="en-US" i="1" dirty="0"/>
            </a:br>
            <a:br>
              <a:rPr lang="en-US" b="1" dirty="0"/>
            </a:br>
            <a:r>
              <a:rPr lang="en-US" b="1" dirty="0"/>
              <a:t> </a:t>
            </a:r>
          </a:p>
        </p:txBody>
      </p:sp>
      <p:pic>
        <p:nvPicPr>
          <p:cNvPr id="5" name="Picture 2" descr="https://raw.githubusercontent.com/felixlaumon/deform-conv/master/deformable-learned-offset-filtered.gif">
            <a:extLst>
              <a:ext uri="{FF2B5EF4-FFF2-40B4-BE49-F238E27FC236}">
                <a16:creationId xmlns:a16="http://schemas.microsoft.com/office/drawing/2014/main" id="{767C1582-4147-4A34-BCFC-5A5A45B81D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13" y="230579"/>
            <a:ext cx="40862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AE6183-DF5F-4724-BD6C-8A53EF46A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362" y="230579"/>
            <a:ext cx="4086225" cy="417869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B21DA7E-72E6-49C4-BB83-970BC63649DD}"/>
              </a:ext>
            </a:extLst>
          </p:cNvPr>
          <p:cNvSpPr txBox="1">
            <a:spLocks/>
          </p:cNvSpPr>
          <p:nvPr/>
        </p:nvSpPr>
        <p:spPr>
          <a:xfrm>
            <a:off x="51735" y="4339221"/>
            <a:ext cx="6635394" cy="1030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>
                <a:solidFill>
                  <a:srgbClr val="FF0000"/>
                </a:solidFill>
              </a:rPr>
              <a:t>Deformable Convolutional Networks (ICCV’17)</a:t>
            </a:r>
          </a:p>
          <a:p>
            <a:endParaRPr lang="en-US" i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43466BA-FB6E-45AC-ACBF-F4FB1E450B33}"/>
              </a:ext>
            </a:extLst>
          </p:cNvPr>
          <p:cNvSpPr txBox="1">
            <a:spLocks/>
          </p:cNvSpPr>
          <p:nvPr/>
        </p:nvSpPr>
        <p:spPr>
          <a:xfrm>
            <a:off x="6625119" y="4340879"/>
            <a:ext cx="6635394" cy="584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i="1" dirty="0">
                <a:solidFill>
                  <a:srgbClr val="00B050"/>
                </a:solidFill>
              </a:rPr>
              <a:t>Graph Neural Networks (ICLR‘17, ICLR’18)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E5D7C0-06E5-4C1B-BE29-353B4FBC905C}"/>
              </a:ext>
            </a:extLst>
          </p:cNvPr>
          <p:cNvSpPr/>
          <p:nvPr/>
        </p:nvSpPr>
        <p:spPr>
          <a:xfrm>
            <a:off x="6044265" y="58755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i="1" dirty="0">
                <a:latin typeface="+mj-lt"/>
              </a:rPr>
              <a:t>CS598 BL: Adversarial Machine Learning</a:t>
            </a:r>
            <a:br>
              <a:rPr lang="en-US" i="1" dirty="0">
                <a:latin typeface="+mj-lt"/>
              </a:rPr>
            </a:br>
            <a:r>
              <a:rPr lang="en-US" i="1" dirty="0">
                <a:latin typeface="+mj-lt"/>
              </a:rPr>
              <a:t>Instructor: Prof. Bo Li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5017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4F0F-0DD2-4377-9618-B11B102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24" y="389498"/>
            <a:ext cx="10515600" cy="1325563"/>
          </a:xfrm>
        </p:spPr>
        <p:txBody>
          <a:bodyPr/>
          <a:lstStyle/>
          <a:p>
            <a:r>
              <a:rPr lang="en-US" b="1" dirty="0"/>
              <a:t>Deformable Convolutions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C8BB5-7BE5-428B-8DBD-95CD01CB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r="-264"/>
          <a:stretch/>
        </p:blipFill>
        <p:spPr>
          <a:xfrm>
            <a:off x="703969" y="1820488"/>
            <a:ext cx="1051560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A643C-1B34-461B-BBC4-8539DFF6688C}"/>
              </a:ext>
            </a:extLst>
          </p:cNvPr>
          <p:cNvSpPr/>
          <p:nvPr/>
        </p:nvSpPr>
        <p:spPr>
          <a:xfrm>
            <a:off x="6157824" y="2617955"/>
            <a:ext cx="5883487" cy="413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34A37-B585-460B-BAA3-9BCEE6AEFEF1}"/>
              </a:ext>
            </a:extLst>
          </p:cNvPr>
          <p:cNvSpPr/>
          <p:nvPr/>
        </p:nvSpPr>
        <p:spPr>
          <a:xfrm>
            <a:off x="6262099" y="2531122"/>
            <a:ext cx="5976135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edium-content-serif-font"/>
              </a:rPr>
              <a:t>Two</a:t>
            </a:r>
            <a:r>
              <a:rPr lang="en-US" sz="2400" b="0" i="0" dirty="0">
                <a:effectLst/>
                <a:latin typeface="medium-content-serif-font"/>
              </a:rPr>
              <a:t> Branches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edium-content-serif-font"/>
              </a:rPr>
              <a:t>Regular conv. layer </a:t>
            </a:r>
            <a:endParaRPr lang="en-US" sz="2400" dirty="0">
              <a:latin typeface="medium-content-serif-fon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edium-content-serif-font"/>
              </a:rPr>
              <a:t>another conv. layer to learn 2D offset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Generalized /“learnable” dilated 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0241C-2268-4C36-A62D-967C419619F1}"/>
              </a:ext>
            </a:extLst>
          </p:cNvPr>
          <p:cNvSpPr/>
          <p:nvPr/>
        </p:nvSpPr>
        <p:spPr>
          <a:xfrm>
            <a:off x="6041204" y="2404153"/>
            <a:ext cx="6000107" cy="27791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7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4F0F-0DD2-4377-9618-B11B102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24" y="389498"/>
            <a:ext cx="10515600" cy="1325563"/>
          </a:xfrm>
        </p:spPr>
        <p:txBody>
          <a:bodyPr/>
          <a:lstStyle/>
          <a:p>
            <a:r>
              <a:rPr lang="en-US" b="1" dirty="0"/>
              <a:t>Deformable Convolutions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C8BB5-7BE5-428B-8DBD-95CD01CB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r="-264"/>
          <a:stretch/>
        </p:blipFill>
        <p:spPr>
          <a:xfrm>
            <a:off x="703969" y="1820488"/>
            <a:ext cx="1051560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A643C-1B34-461B-BBC4-8539DFF6688C}"/>
              </a:ext>
            </a:extLst>
          </p:cNvPr>
          <p:cNvSpPr/>
          <p:nvPr/>
        </p:nvSpPr>
        <p:spPr>
          <a:xfrm>
            <a:off x="6157824" y="2617955"/>
            <a:ext cx="5883487" cy="413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34A37-B585-460B-BAA3-9BCEE6AEFEF1}"/>
              </a:ext>
            </a:extLst>
          </p:cNvPr>
          <p:cNvSpPr/>
          <p:nvPr/>
        </p:nvSpPr>
        <p:spPr>
          <a:xfrm>
            <a:off x="6262099" y="2531122"/>
            <a:ext cx="5976135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edium-content-serif-font"/>
              </a:rPr>
              <a:t>Two</a:t>
            </a:r>
            <a:r>
              <a:rPr lang="en-US" sz="2400" b="0" i="0" dirty="0">
                <a:effectLst/>
                <a:latin typeface="medium-content-serif-font"/>
              </a:rPr>
              <a:t> Branches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edium-content-serif-font"/>
              </a:rPr>
              <a:t>Regular conv. layer </a:t>
            </a:r>
            <a:endParaRPr lang="en-US" sz="2400" dirty="0">
              <a:latin typeface="medium-content-serif-font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edium-content-serif-font"/>
              </a:rPr>
              <a:t>another conv. layer to learn 2D offset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Generalized /“learnable” dilated convolution</a:t>
            </a:r>
          </a:p>
        </p:txBody>
      </p:sp>
    </p:spTree>
    <p:extLst>
      <p:ext uri="{BB962C8B-B14F-4D97-AF65-F5344CB8AC3E}">
        <p14:creationId xmlns:p14="http://schemas.microsoft.com/office/powerpoint/2010/main" val="1074706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C8BB5-7BE5-428B-8DBD-95CD01CB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r="-264"/>
          <a:stretch/>
        </p:blipFill>
        <p:spPr>
          <a:xfrm>
            <a:off x="703969" y="1820488"/>
            <a:ext cx="1051560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A643C-1B34-461B-BBC4-8539DFF6688C}"/>
              </a:ext>
            </a:extLst>
          </p:cNvPr>
          <p:cNvSpPr/>
          <p:nvPr/>
        </p:nvSpPr>
        <p:spPr>
          <a:xfrm>
            <a:off x="6193785" y="2531122"/>
            <a:ext cx="5024000" cy="413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34A37-B585-460B-BAA3-9BCEE6AEFEF1}"/>
              </a:ext>
            </a:extLst>
          </p:cNvPr>
          <p:cNvSpPr/>
          <p:nvPr/>
        </p:nvSpPr>
        <p:spPr>
          <a:xfrm>
            <a:off x="6109824" y="2531122"/>
            <a:ext cx="5561735" cy="2537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edium-content-serif-font"/>
              </a:rPr>
              <a:t>Regular 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edium-content-serif-fon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edium-content-serif-fon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edium-content-serif-font"/>
              </a:rPr>
              <a:t>Deformable 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edium-content-serif-fon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EC8C4-8B52-46E4-8653-549D3E958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439" y="3293295"/>
            <a:ext cx="3872127" cy="601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C4AA1-11AF-4997-895D-B076C0E0F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200" y="4656963"/>
            <a:ext cx="4383831" cy="651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967445-238B-4CDD-B0ED-1F9F6CAFD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4607" y="5548918"/>
            <a:ext cx="4263424" cy="4609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18CBC7B-692E-4813-ACB2-41E4386B4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24" y="389498"/>
            <a:ext cx="10515600" cy="1325563"/>
          </a:xfrm>
        </p:spPr>
        <p:txBody>
          <a:bodyPr/>
          <a:lstStyle/>
          <a:p>
            <a:r>
              <a:rPr lang="en-US" b="1" dirty="0"/>
              <a:t>Deformable Convolutions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194B4D-F571-42E2-A9E2-BDF6D649DB2D}"/>
              </a:ext>
            </a:extLst>
          </p:cNvPr>
          <p:cNvSpPr/>
          <p:nvPr/>
        </p:nvSpPr>
        <p:spPr>
          <a:xfrm>
            <a:off x="6109824" y="4104526"/>
            <a:ext cx="5561735" cy="120401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46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C8BB5-7BE5-428B-8DBD-95CD01CB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r="-264"/>
          <a:stretch/>
        </p:blipFill>
        <p:spPr>
          <a:xfrm>
            <a:off x="703969" y="1820488"/>
            <a:ext cx="10515600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A643C-1B34-461B-BBC4-8539DFF6688C}"/>
              </a:ext>
            </a:extLst>
          </p:cNvPr>
          <p:cNvSpPr/>
          <p:nvPr/>
        </p:nvSpPr>
        <p:spPr>
          <a:xfrm>
            <a:off x="6193785" y="2531122"/>
            <a:ext cx="5024000" cy="413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34A37-B585-460B-BAA3-9BCEE6AEFEF1}"/>
              </a:ext>
            </a:extLst>
          </p:cNvPr>
          <p:cNvSpPr/>
          <p:nvPr/>
        </p:nvSpPr>
        <p:spPr>
          <a:xfrm>
            <a:off x="6109824" y="2531122"/>
            <a:ext cx="5561735" cy="2537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edium-content-serif-font"/>
              </a:rPr>
              <a:t>Regular 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edium-content-serif-fon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edium-content-serif-fon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edium-content-serif-font"/>
              </a:rPr>
              <a:t>Deformable convolution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edium-content-serif-fon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EC8C4-8B52-46E4-8653-549D3E958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439" y="3293295"/>
            <a:ext cx="3872127" cy="601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C4AA1-11AF-4997-895D-B076C0E0F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200" y="4656963"/>
            <a:ext cx="4383831" cy="651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967445-238B-4CDD-B0ED-1F9F6CAFD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4607" y="5548918"/>
            <a:ext cx="4263424" cy="4609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18CBC7B-692E-4813-ACB2-41E4386B4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24" y="389498"/>
            <a:ext cx="10515600" cy="1325563"/>
          </a:xfrm>
        </p:spPr>
        <p:txBody>
          <a:bodyPr/>
          <a:lstStyle/>
          <a:p>
            <a:r>
              <a:rPr lang="en-US" b="1" dirty="0"/>
              <a:t>Deformable Convolutions</a:t>
            </a:r>
          </a:p>
        </p:txBody>
      </p:sp>
    </p:spTree>
    <p:extLst>
      <p:ext uri="{BB962C8B-B14F-4D97-AF65-F5344CB8AC3E}">
        <p14:creationId xmlns:p14="http://schemas.microsoft.com/office/powerpoint/2010/main" val="6698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AFB4-D347-4B40-9741-E05FBF76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2712-654B-45C3-9178-AD460D50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987"/>
            <a:ext cx="10515600" cy="46409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Local, Dense and Adaptive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21D54-2131-411E-97A6-C17449F4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87" y="3029194"/>
            <a:ext cx="8787544" cy="36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7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AFB4-D347-4B40-9741-E05FBF76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2712-654B-45C3-9178-AD460D50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987"/>
            <a:ext cx="10515600" cy="46409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Local, Dense and Adaptive</a:t>
            </a:r>
          </a:p>
          <a:p>
            <a:pPr marL="0" indent="0">
              <a:buNone/>
            </a:pPr>
            <a:r>
              <a:rPr lang="en-US" dirty="0"/>
              <a:t>Dynamic and learnable receptive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21D54-2131-411E-97A6-C17449F4D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87" y="3029194"/>
            <a:ext cx="8787544" cy="36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78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AFB4-D347-4B40-9741-E05FBF76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2712-654B-45C3-9178-AD460D50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987"/>
            <a:ext cx="10515600" cy="46409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Local, Dense and Adaptive</a:t>
            </a:r>
          </a:p>
          <a:p>
            <a:pPr marL="0" indent="0">
              <a:buNone/>
            </a:pPr>
            <a:r>
              <a:rPr lang="en-US" dirty="0"/>
              <a:t>Dynamic and learnable receptive field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67D76A3-81F6-4C16-A41E-9CA0C654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/>
          <a:stretch/>
        </p:blipFill>
        <p:spPr>
          <a:xfrm>
            <a:off x="1967501" y="3029193"/>
            <a:ext cx="8316930" cy="36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15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AFB4-D347-4B40-9741-E05FBF76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2712-654B-45C3-9178-AD460D50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987"/>
            <a:ext cx="10515600" cy="46409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Local, Dense and Adaptive</a:t>
            </a:r>
          </a:p>
          <a:p>
            <a:pPr marL="0" indent="0">
              <a:buNone/>
            </a:pPr>
            <a:r>
              <a:rPr lang="en-US" dirty="0"/>
              <a:t>Dynamic and learnable receptive field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67D76A3-81F6-4C16-A41E-9CA0C654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/>
          <a:stretch/>
        </p:blipFill>
        <p:spPr>
          <a:xfrm>
            <a:off x="1967501" y="3029193"/>
            <a:ext cx="8316930" cy="366147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CB24FA2-7CC8-44BD-8A4B-329C193E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50" t="1906" r="234" b="2651"/>
          <a:stretch/>
        </p:blipFill>
        <p:spPr>
          <a:xfrm>
            <a:off x="2054832" y="3087201"/>
            <a:ext cx="8169668" cy="34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9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FAFB4-D347-4B40-9741-E05FBF76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2712-654B-45C3-9178-AD460D503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987"/>
            <a:ext cx="10515600" cy="46409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Local, Dense and Adaptive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Dynamic and learnable receptive field</a:t>
            </a:r>
          </a:p>
          <a:p>
            <a:pPr marL="0" indent="0">
              <a:buNone/>
            </a:pPr>
            <a:r>
              <a:rPr lang="en-US" dirty="0"/>
              <a:t>Attention embedded in Conv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67D76A3-81F6-4C16-A41E-9CA0C654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7"/>
          <a:stretch/>
        </p:blipFill>
        <p:spPr>
          <a:xfrm>
            <a:off x="1967501" y="3029193"/>
            <a:ext cx="8316930" cy="3661478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CB24FA2-7CC8-44BD-8A4B-329C193E0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50" t="1906" r="234" b="2651"/>
          <a:stretch/>
        </p:blipFill>
        <p:spPr>
          <a:xfrm>
            <a:off x="2054832" y="3087201"/>
            <a:ext cx="8169668" cy="34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5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4F0F-0DD2-4377-9618-B11B102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24" y="389498"/>
            <a:ext cx="10515600" cy="1325563"/>
          </a:xfrm>
        </p:spPr>
        <p:txBody>
          <a:bodyPr/>
          <a:lstStyle/>
          <a:p>
            <a:r>
              <a:rPr lang="en-US" b="1" dirty="0"/>
              <a:t>Deformable Convolutions on Segmentation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C8BB5-7BE5-428B-8DBD-95CD01CB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6970"/>
          <a:stretch/>
        </p:blipFill>
        <p:spPr>
          <a:xfrm>
            <a:off x="703969" y="1820488"/>
            <a:ext cx="556173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A643C-1B34-461B-BBC4-8539DFF6688C}"/>
              </a:ext>
            </a:extLst>
          </p:cNvPr>
          <p:cNvSpPr/>
          <p:nvPr/>
        </p:nvSpPr>
        <p:spPr>
          <a:xfrm>
            <a:off x="6198922" y="2489529"/>
            <a:ext cx="5024000" cy="413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34A37-B585-460B-BAA3-9BCEE6AEFEF1}"/>
              </a:ext>
            </a:extLst>
          </p:cNvPr>
          <p:cNvSpPr/>
          <p:nvPr/>
        </p:nvSpPr>
        <p:spPr>
          <a:xfrm>
            <a:off x="6676499" y="2531122"/>
            <a:ext cx="556173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Two</a:t>
            </a:r>
            <a:r>
              <a:rPr lang="en-US" b="0" i="0" dirty="0">
                <a:effectLst/>
                <a:latin typeface="medium-content-serif-font"/>
              </a:rPr>
              <a:t> Branches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medium-content-serif-font"/>
              </a:rPr>
              <a:t>Regular conv. layer </a:t>
            </a:r>
            <a:endParaRPr lang="en-US" dirty="0">
              <a:latin typeface="medium-content-serif-fon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medium-content-serif-font"/>
              </a:rPr>
              <a:t>another conv. layer to learn 2D offset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Generalized or “learnable” dilated (</a:t>
            </a:r>
            <a:r>
              <a:rPr lang="en-US" dirty="0" err="1"/>
              <a:t>atrous</a:t>
            </a:r>
            <a:r>
              <a:rPr lang="en-US" dirty="0"/>
              <a:t>) convolution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CF384-72BA-4005-B302-BAE66B53C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47" y="2593690"/>
            <a:ext cx="4876800" cy="2533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7D9AFB-CCFF-4643-B1AA-5581063AE38E}"/>
              </a:ext>
            </a:extLst>
          </p:cNvPr>
          <p:cNvSpPr/>
          <p:nvPr/>
        </p:nvSpPr>
        <p:spPr>
          <a:xfrm>
            <a:off x="6676499" y="5055343"/>
            <a:ext cx="49401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Results of using deformable convolution in the last 1, 2, 3, and 6 convolutional layers (of 3 × 3 filter) in ResNet-101 (TABLE 1)</a:t>
            </a:r>
          </a:p>
        </p:txBody>
      </p:sp>
    </p:spTree>
    <p:extLst>
      <p:ext uri="{BB962C8B-B14F-4D97-AF65-F5344CB8AC3E}">
        <p14:creationId xmlns:p14="http://schemas.microsoft.com/office/powerpoint/2010/main" val="304525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9FBA-195B-4E34-9581-4E6B5AD5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8147B-31EF-442F-B901-01841953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19162" cy="4505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Deformable Convolutions</a:t>
            </a:r>
          </a:p>
          <a:p>
            <a:r>
              <a:rPr lang="en-US" dirty="0"/>
              <a:t>Motivation and Contribution</a:t>
            </a:r>
          </a:p>
          <a:p>
            <a:r>
              <a:rPr lang="en-US" dirty="0"/>
              <a:t>How they work? </a:t>
            </a:r>
          </a:p>
          <a:p>
            <a:r>
              <a:rPr lang="en-US" dirty="0"/>
              <a:t>Benefits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Graph Neural Networks </a:t>
            </a:r>
          </a:p>
          <a:p>
            <a:r>
              <a:rPr lang="en-US" dirty="0"/>
              <a:t>Why graph neural networks?</a:t>
            </a:r>
          </a:p>
          <a:p>
            <a:r>
              <a:rPr lang="en-US" dirty="0"/>
              <a:t>How they are different from CNNs?</a:t>
            </a:r>
          </a:p>
          <a:p>
            <a:r>
              <a:rPr lang="en-US" dirty="0"/>
              <a:t>Few problems using graph networks</a:t>
            </a:r>
          </a:p>
        </p:txBody>
      </p:sp>
    </p:spTree>
    <p:extLst>
      <p:ext uri="{BB962C8B-B14F-4D97-AF65-F5344CB8AC3E}">
        <p14:creationId xmlns:p14="http://schemas.microsoft.com/office/powerpoint/2010/main" val="3503918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4F0F-0DD2-4377-9618-B11B102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23" y="389498"/>
            <a:ext cx="10716677" cy="1325563"/>
          </a:xfrm>
        </p:spPr>
        <p:txBody>
          <a:bodyPr/>
          <a:lstStyle/>
          <a:p>
            <a:r>
              <a:rPr lang="en-US" b="1" dirty="0"/>
              <a:t>Deformable Convolutions vs </a:t>
            </a:r>
            <a:r>
              <a:rPr lang="en-US" b="1" dirty="0" err="1"/>
              <a:t>Atrous</a:t>
            </a:r>
            <a:r>
              <a:rPr lang="en-US" b="1" dirty="0"/>
              <a:t> Convolution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C8BB5-7BE5-428B-8DBD-95CD01CB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6970"/>
          <a:stretch/>
        </p:blipFill>
        <p:spPr>
          <a:xfrm>
            <a:off x="703969" y="1820488"/>
            <a:ext cx="5561735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3A643C-1B34-461B-BBC4-8539DFF6688C}"/>
              </a:ext>
            </a:extLst>
          </p:cNvPr>
          <p:cNvSpPr/>
          <p:nvPr/>
        </p:nvSpPr>
        <p:spPr>
          <a:xfrm>
            <a:off x="6198922" y="2489529"/>
            <a:ext cx="5024000" cy="4130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34A37-B585-460B-BAA3-9BCEE6AEFEF1}"/>
              </a:ext>
            </a:extLst>
          </p:cNvPr>
          <p:cNvSpPr/>
          <p:nvPr/>
        </p:nvSpPr>
        <p:spPr>
          <a:xfrm>
            <a:off x="6676499" y="2531122"/>
            <a:ext cx="556173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Two</a:t>
            </a:r>
            <a:r>
              <a:rPr lang="en-US" b="0" i="0" dirty="0">
                <a:effectLst/>
                <a:latin typeface="medium-content-serif-font"/>
              </a:rPr>
              <a:t> Branches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medium-content-serif-font"/>
              </a:rPr>
              <a:t>Regular conv. layer </a:t>
            </a:r>
            <a:endParaRPr lang="en-US" dirty="0">
              <a:latin typeface="medium-content-serif-font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medium-content-serif-font"/>
              </a:rPr>
              <a:t>another conv. layer to learn 2D offset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Generalized or “learnable” dilated (</a:t>
            </a:r>
            <a:r>
              <a:rPr lang="en-US" dirty="0" err="1"/>
              <a:t>atrous</a:t>
            </a:r>
            <a:r>
              <a:rPr lang="en-US" dirty="0"/>
              <a:t>) convolution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CF384-72BA-4005-B302-BAE66B53C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847" y="2593690"/>
            <a:ext cx="4876800" cy="2533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7D9AFB-CCFF-4643-B1AA-5581063AE38E}"/>
              </a:ext>
            </a:extLst>
          </p:cNvPr>
          <p:cNvSpPr/>
          <p:nvPr/>
        </p:nvSpPr>
        <p:spPr>
          <a:xfrm>
            <a:off x="6676499" y="5055343"/>
            <a:ext cx="4940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ResNet-101 (TABLE 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7AAB14-A770-4B60-BDB9-7715E806E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109" y="2619987"/>
            <a:ext cx="5734050" cy="24860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C0E10F-F834-4151-94E5-DECA0F34B5C1}"/>
              </a:ext>
            </a:extLst>
          </p:cNvPr>
          <p:cNvCxnSpPr>
            <a:cxnSpLocks/>
          </p:cNvCxnSpPr>
          <p:nvPr/>
        </p:nvCxnSpPr>
        <p:spPr>
          <a:xfrm>
            <a:off x="12061076" y="3390472"/>
            <a:ext cx="0" cy="1664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854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4F0F-0DD2-4377-9618-B11B102C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024" y="389498"/>
            <a:ext cx="10515600" cy="1325563"/>
          </a:xfrm>
        </p:spPr>
        <p:txBody>
          <a:bodyPr/>
          <a:lstStyle/>
          <a:p>
            <a:r>
              <a:rPr lang="en-US" b="1" dirty="0"/>
              <a:t>Deformable Convolutions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6C8BB5-7BE5-428B-8DBD-95CD01CB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6970"/>
          <a:stretch/>
        </p:blipFill>
        <p:spPr>
          <a:xfrm>
            <a:off x="703969" y="1820488"/>
            <a:ext cx="5561735" cy="43513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7D9AFB-CCFF-4643-B1AA-5581063AE38E}"/>
              </a:ext>
            </a:extLst>
          </p:cNvPr>
          <p:cNvSpPr/>
          <p:nvPr/>
        </p:nvSpPr>
        <p:spPr>
          <a:xfrm>
            <a:off x="6482993" y="5142940"/>
            <a:ext cx="49401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ResNet-101 (TABLE 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F35C7F-D033-4807-9A1F-71F939F1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993" y="2989780"/>
            <a:ext cx="4813443" cy="215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4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A44A8-E816-4741-81A7-D081B65C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RoI</a:t>
            </a:r>
            <a:r>
              <a:rPr lang="en-US" b="1" dirty="0"/>
              <a:t> Pooling</a:t>
            </a:r>
          </a:p>
        </p:txBody>
      </p:sp>
      <p:pic>
        <p:nvPicPr>
          <p:cNvPr id="2050" name="Picture 2" descr="Object detection pipeline wit region of interest pooling">
            <a:extLst>
              <a:ext uri="{FF2B5EF4-FFF2-40B4-BE49-F238E27FC236}">
                <a16:creationId xmlns:a16="http://schemas.microsoft.com/office/drawing/2014/main" id="{D5D30647-45AF-42CA-8A77-999EC47156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r="26701"/>
          <a:stretch/>
        </p:blipFill>
        <p:spPr bwMode="auto">
          <a:xfrm>
            <a:off x="335122" y="2137024"/>
            <a:ext cx="3390944" cy="326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gion of interest pooling (animation)">
            <a:extLst>
              <a:ext uri="{FF2B5EF4-FFF2-40B4-BE49-F238E27FC236}">
                <a16:creationId xmlns:a16="http://schemas.microsoft.com/office/drawing/2014/main" id="{17BC053F-D25A-4A52-A36C-1E0298C390D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382" y="1382164"/>
            <a:ext cx="5458228" cy="409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11BA20-DE8E-4452-83E6-E702CD8157A2}"/>
              </a:ext>
            </a:extLst>
          </p:cNvPr>
          <p:cNvSpPr/>
          <p:nvPr/>
        </p:nvSpPr>
        <p:spPr>
          <a:xfrm>
            <a:off x="5345111" y="6488668"/>
            <a:ext cx="6921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https://blog.deepsense.ai/region-of-interest-pooling-explained/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A7CB6-D376-4149-9428-B3D995E83E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62" t="1895" r="1065" b="2454"/>
          <a:stretch/>
        </p:blipFill>
        <p:spPr>
          <a:xfrm>
            <a:off x="3868219" y="2368193"/>
            <a:ext cx="3647327" cy="24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11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A802-8B5F-48D0-ACA9-3CA8FAE5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Deformable </a:t>
            </a:r>
            <a:r>
              <a:rPr lang="en-US" b="1" dirty="0" err="1"/>
              <a:t>RoI</a:t>
            </a:r>
            <a:r>
              <a:rPr lang="en-US" b="1" dirty="0"/>
              <a:t> Pooling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48204A-2492-4B5E-A53E-E0AF1630E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1498"/>
          <a:stretch/>
        </p:blipFill>
        <p:spPr>
          <a:xfrm>
            <a:off x="838200" y="1834970"/>
            <a:ext cx="5100263" cy="4332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964F0D-B91D-4C5E-9D1D-571BD3E12EE1}"/>
              </a:ext>
            </a:extLst>
          </p:cNvPr>
          <p:cNvSpPr/>
          <p:nvPr/>
        </p:nvSpPr>
        <p:spPr>
          <a:xfrm>
            <a:off x="6344292" y="3539628"/>
            <a:ext cx="5847708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effectLst/>
                <a:latin typeface="medium-content-serif-font"/>
              </a:rPr>
              <a:t>Don’t predict the raw offset</a:t>
            </a:r>
          </a:p>
        </p:txBody>
      </p:sp>
    </p:spTree>
    <p:extLst>
      <p:ext uri="{BB962C8B-B14F-4D97-AF65-F5344CB8AC3E}">
        <p14:creationId xmlns:p14="http://schemas.microsoft.com/office/powerpoint/2010/main" val="2701776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A802-8B5F-48D0-ACA9-3CA8FAE5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Deformable </a:t>
            </a:r>
            <a:r>
              <a:rPr lang="en-US" b="1" dirty="0" err="1"/>
              <a:t>RoI</a:t>
            </a:r>
            <a:r>
              <a:rPr lang="en-US" b="1" dirty="0"/>
              <a:t> Pooling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48204A-2492-4B5E-A53E-E0AF1630E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1498"/>
          <a:stretch/>
        </p:blipFill>
        <p:spPr>
          <a:xfrm>
            <a:off x="838200" y="1834970"/>
            <a:ext cx="5100263" cy="4332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964F0D-B91D-4C5E-9D1D-571BD3E12EE1}"/>
              </a:ext>
            </a:extLst>
          </p:cNvPr>
          <p:cNvSpPr/>
          <p:nvPr/>
        </p:nvSpPr>
        <p:spPr>
          <a:xfrm>
            <a:off x="6344292" y="3539628"/>
            <a:ext cx="5847708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chemeClr val="bg2">
                    <a:lumMod val="75000"/>
                  </a:schemeClr>
                </a:solidFill>
                <a:effectLst/>
                <a:latin typeface="medium-content-serif-font"/>
              </a:rPr>
              <a:t>Don’t predict the raw offset</a:t>
            </a:r>
            <a:r>
              <a:rPr lang="en-US" sz="2400" b="0" i="0" dirty="0">
                <a:effectLst/>
                <a:latin typeface="medium-content-serif-fon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medium-content-serif-font"/>
              </a:rPr>
              <a:t>Normalize offsets – invariant to ROI size</a:t>
            </a:r>
            <a:endParaRPr lang="en-US" sz="2400" b="0" i="0" dirty="0">
              <a:effectLst/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2003565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A802-8B5F-48D0-ACA9-3CA8FAE5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Deformable </a:t>
            </a:r>
            <a:r>
              <a:rPr lang="en-US" b="1" dirty="0" err="1"/>
              <a:t>RoI</a:t>
            </a:r>
            <a:r>
              <a:rPr lang="en-US" b="1" dirty="0"/>
              <a:t> Pooling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48204A-2492-4B5E-A53E-E0AF1630E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838200" y="1834970"/>
            <a:ext cx="10515600" cy="43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95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1A802-8B5F-48D0-ACA9-3CA8FAE53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Deformable </a:t>
            </a:r>
            <a:r>
              <a:rPr lang="en-US" b="1" dirty="0" err="1"/>
              <a:t>RoI</a:t>
            </a:r>
            <a:r>
              <a:rPr lang="en-US" b="1" dirty="0"/>
              <a:t> Pooling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48204A-2492-4B5E-A53E-E0AF1630E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1498"/>
          <a:stretch/>
        </p:blipFill>
        <p:spPr>
          <a:xfrm>
            <a:off x="838200" y="1834970"/>
            <a:ext cx="5100263" cy="43326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D854-3718-40A6-8775-0EF6D2230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70" y="1167209"/>
            <a:ext cx="5531509" cy="4523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BB0C3E-1B2E-4DD9-BF80-84683569BF28}"/>
              </a:ext>
            </a:extLst>
          </p:cNvPr>
          <p:cNvSpPr txBox="1"/>
          <p:nvPr/>
        </p:nvSpPr>
        <p:spPr>
          <a:xfrm>
            <a:off x="7829550" y="5416550"/>
            <a:ext cx="339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 deformable </a:t>
            </a:r>
            <a:r>
              <a:rPr lang="en-US" dirty="0" err="1"/>
              <a:t>RoI</a:t>
            </a:r>
            <a:r>
              <a:rPr lang="en-US" dirty="0"/>
              <a:t> Pooling</a:t>
            </a:r>
          </a:p>
        </p:txBody>
      </p:sp>
    </p:spTree>
    <p:extLst>
      <p:ext uri="{BB962C8B-B14F-4D97-AF65-F5344CB8AC3E}">
        <p14:creationId xmlns:p14="http://schemas.microsoft.com/office/powerpoint/2010/main" val="434003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4912-995A-4204-922F-46C10A8A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 Deformable  </a:t>
            </a:r>
            <a:r>
              <a:rPr lang="en-US" b="1" dirty="0" err="1"/>
              <a:t>RoI</a:t>
            </a:r>
            <a:r>
              <a:rPr lang="en-US" b="1" dirty="0"/>
              <a:t> Pooling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B75E0E-1B2E-4A40-938A-358BC6FDC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782"/>
          <a:stretch/>
        </p:blipFill>
        <p:spPr>
          <a:xfrm>
            <a:off x="996950" y="1797049"/>
            <a:ext cx="9594850" cy="482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74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4912-995A-4204-922F-46C10A8A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 Deformable  </a:t>
            </a:r>
            <a:r>
              <a:rPr lang="en-US" b="1" dirty="0" err="1"/>
              <a:t>RoI</a:t>
            </a:r>
            <a:r>
              <a:rPr lang="en-US" b="1" dirty="0"/>
              <a:t> Pooling</a:t>
            </a:r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A3BA72A-051C-4A98-AB0D-2344A93A2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0" r="262"/>
          <a:stretch/>
        </p:blipFill>
        <p:spPr>
          <a:xfrm>
            <a:off x="1076719" y="1746346"/>
            <a:ext cx="9617823" cy="490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20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5BBF-9719-4DEB-898C-ABFF4A24E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Effective Dilation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8116CF-0426-47BB-884F-CD18067FB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237" y="1996281"/>
            <a:ext cx="61055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0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F67E-C46F-448D-AAB1-E05D5BF55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599" y="4233863"/>
            <a:ext cx="11480800" cy="121443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Deformable Convolution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187492-E658-48D3-BDE1-0B16064D6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89600"/>
            <a:ext cx="9144000" cy="1030287"/>
          </a:xfrm>
        </p:spPr>
        <p:txBody>
          <a:bodyPr>
            <a:normAutofit/>
          </a:bodyPr>
          <a:lstStyle/>
          <a:p>
            <a:r>
              <a:rPr lang="en-US" i="1" dirty="0"/>
              <a:t>Dai, </a:t>
            </a:r>
            <a:r>
              <a:rPr lang="en-US" i="1" dirty="0" err="1"/>
              <a:t>Jifeng</a:t>
            </a:r>
            <a:r>
              <a:rPr lang="en-US" i="1" dirty="0"/>
              <a:t>, </a:t>
            </a:r>
            <a:r>
              <a:rPr lang="en-US" i="1" dirty="0" err="1"/>
              <a:t>Haozhi</a:t>
            </a:r>
            <a:r>
              <a:rPr lang="en-US" i="1" dirty="0"/>
              <a:t> Qi, </a:t>
            </a:r>
            <a:r>
              <a:rPr lang="en-US" i="1" dirty="0" err="1"/>
              <a:t>Yuwen</a:t>
            </a:r>
            <a:r>
              <a:rPr lang="en-US" i="1" dirty="0"/>
              <a:t> </a:t>
            </a:r>
            <a:r>
              <a:rPr lang="en-US" i="1" dirty="0" err="1"/>
              <a:t>Xiong</a:t>
            </a:r>
            <a:r>
              <a:rPr lang="en-US" i="1" dirty="0"/>
              <a:t>, Yi Li, </a:t>
            </a:r>
            <a:r>
              <a:rPr lang="en-US" i="1" dirty="0" err="1"/>
              <a:t>Guodong</a:t>
            </a:r>
            <a:r>
              <a:rPr lang="en-US" i="1" dirty="0"/>
              <a:t> Zhang, Han Hu, and </a:t>
            </a:r>
            <a:r>
              <a:rPr lang="en-US" i="1" dirty="0" err="1"/>
              <a:t>Yichen</a:t>
            </a:r>
            <a:r>
              <a:rPr lang="en-US" i="1" dirty="0"/>
              <a:t> Wei. "Deformable Convolutional Networks." ICCV (2017). </a:t>
            </a:r>
          </a:p>
        </p:txBody>
      </p:sp>
      <p:pic>
        <p:nvPicPr>
          <p:cNvPr id="5" name="Picture 2" descr="https://raw.githubusercontent.com/felixlaumon/deform-conv/master/deformable-learned-offset-filtered.gif">
            <a:extLst>
              <a:ext uri="{FF2B5EF4-FFF2-40B4-BE49-F238E27FC236}">
                <a16:creationId xmlns:a16="http://schemas.microsoft.com/office/drawing/2014/main" id="{767C1582-4147-4A34-BCFC-5A5A45B81D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7" y="147638"/>
            <a:ext cx="40862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470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EDD7-9A5B-4102-93F0-B29B555B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 Detection </a:t>
            </a:r>
            <a:r>
              <a:rPr lang="en-US" sz="2800" dirty="0"/>
              <a:t>(</a:t>
            </a:r>
            <a:r>
              <a:rPr lang="en-US" sz="2800" dirty="0" err="1"/>
              <a:t>PASCAl</a:t>
            </a:r>
            <a:r>
              <a:rPr lang="en-US" sz="2800" dirty="0"/>
              <a:t> VOC)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C7DB7-FAE8-4B7D-AA35-B9900F893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4ABE2-A37C-4CBC-8107-4AAE7E698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90"/>
          <a:stretch/>
        </p:blipFill>
        <p:spPr>
          <a:xfrm>
            <a:off x="872455" y="2717799"/>
            <a:ext cx="2924846" cy="2661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1FF56-5A53-4CA1-B12A-EF92DE11C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58" r="-292"/>
          <a:stretch/>
        </p:blipFill>
        <p:spPr>
          <a:xfrm>
            <a:off x="3797301" y="2717799"/>
            <a:ext cx="7778749" cy="26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35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EDD7-9A5B-4102-93F0-B29B555B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 Detection </a:t>
            </a:r>
            <a:r>
              <a:rPr lang="en-US" sz="2800" b="1" dirty="0"/>
              <a:t>(</a:t>
            </a:r>
            <a:r>
              <a:rPr lang="en-US" sz="2800" b="1" dirty="0" err="1"/>
              <a:t>PASCAl</a:t>
            </a:r>
            <a:r>
              <a:rPr lang="en-US" sz="2800" b="1" dirty="0"/>
              <a:t> VOC)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C7DB7-FAE8-4B7D-AA35-B9900F893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ED495-7E53-4B6F-84EA-EDDA7AC4D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422"/>
          <a:stretch/>
        </p:blipFill>
        <p:spPr>
          <a:xfrm>
            <a:off x="1477962" y="2717799"/>
            <a:ext cx="3922677" cy="3190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2396F6-DCFC-48DA-A4DD-990B1324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85"/>
          <a:stretch/>
        </p:blipFill>
        <p:spPr>
          <a:xfrm>
            <a:off x="5270500" y="2717798"/>
            <a:ext cx="5741987" cy="31908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B85B65-DE93-4158-8198-57655CA92A96}"/>
              </a:ext>
            </a:extLst>
          </p:cNvPr>
          <p:cNvCxnSpPr/>
          <p:nvPr/>
        </p:nvCxnSpPr>
        <p:spPr>
          <a:xfrm>
            <a:off x="11156950" y="2933985"/>
            <a:ext cx="0" cy="2794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90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FB68-C166-419B-913F-42ED32ECC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 Detection </a:t>
            </a:r>
            <a:r>
              <a:rPr lang="en-US" sz="2800" b="1" dirty="0"/>
              <a:t>(COCO)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E3066-D06D-457C-B6F5-1BCF3C507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5394"/>
            <a:ext cx="10515600" cy="335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46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463C5-937C-4E28-BE66-8B9A98756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Complexity and Runtime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D87E58-3CCB-40E1-AB81-36FBE82DF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5675" y="1948656"/>
            <a:ext cx="52006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92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56D2-1E8C-42A9-8B73-C81DF98A7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Robustness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B6D999-F526-4DA0-8F58-7AE9D22F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4050" y="3586956"/>
            <a:ext cx="8343900" cy="828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DD6EFC-8243-4AC8-8250-A7E31816C697}"/>
              </a:ext>
            </a:extLst>
          </p:cNvPr>
          <p:cNvSpPr/>
          <p:nvPr/>
        </p:nvSpPr>
        <p:spPr>
          <a:xfrm>
            <a:off x="0" y="6488668"/>
            <a:ext cx="10267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ROBUSTNESS OF ROTATION-EQUIVARIANT NETWORKS TO ADVERSARIAL PERTURBATIONS (</a:t>
            </a:r>
            <a:r>
              <a:rPr lang="en-US" dirty="0" err="1">
                <a:hlinkClick r:id="rId4"/>
              </a:rPr>
              <a:t>arXiv</a:t>
            </a:r>
            <a:r>
              <a:rPr lang="en-US" dirty="0">
                <a:hlinkClick r:id="rId4"/>
              </a:rPr>
              <a:t> 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9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16FC-BEF0-4687-B438-5F6A9AD72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Robustness</a:t>
            </a:r>
          </a:p>
        </p:txBody>
      </p:sp>
      <p:pic>
        <p:nvPicPr>
          <p:cNvPr id="3074" name="Picture 2" descr="https://github.com/felixlaumon/deform-conv/raw/master/deformable-learned-offset-filtered.gif">
            <a:extLst>
              <a:ext uri="{FF2B5EF4-FFF2-40B4-BE49-F238E27FC236}">
                <a16:creationId xmlns:a16="http://schemas.microsoft.com/office/drawing/2014/main" id="{0FE98A76-4985-49DE-824F-95F4EBBC17A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54" y="1727013"/>
            <a:ext cx="40862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24B815-DD93-4044-8EBB-A88395E2F842}"/>
              </a:ext>
            </a:extLst>
          </p:cNvPr>
          <p:cNvSpPr/>
          <p:nvPr/>
        </p:nvSpPr>
        <p:spPr>
          <a:xfrm>
            <a:off x="944954" y="5849563"/>
            <a:ext cx="656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deformable convolution is able to more effectively utilize already learned feature map to represent geometric distortion.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AF5C5-3945-4784-AF27-2FBD69A58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831" y="2640458"/>
            <a:ext cx="6330235" cy="1843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C8C97-FF4F-4E2B-BC96-8F3AE987AA90}"/>
              </a:ext>
            </a:extLst>
          </p:cNvPr>
          <p:cNvSpPr/>
          <p:nvPr/>
        </p:nvSpPr>
        <p:spPr>
          <a:xfrm>
            <a:off x="7701426" y="6492875"/>
            <a:ext cx="4496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https://github.com/felixlaumon/deform-conv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9355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FAFF-21C4-4E62-89C1-233E50B8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 to think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3D836-F952-45BF-9F20-FB495E38F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844" y="1830762"/>
            <a:ext cx="1118770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Can Deformable Conv add stability to a ‘fooling’ from affine transform?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spatially transformed adversarial examples be contained? [2]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9C2FA-7029-49C9-86B5-9B8939718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8" y="2195275"/>
            <a:ext cx="6065658" cy="3219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602CAF-FEA1-445B-9914-AA4183FB1FF0}"/>
              </a:ext>
            </a:extLst>
          </p:cNvPr>
          <p:cNvSpPr/>
          <p:nvPr/>
        </p:nvSpPr>
        <p:spPr>
          <a:xfrm>
            <a:off x="58220" y="6211669"/>
            <a:ext cx="9866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Geometric robustness of deep networks: analysis and improvement (CVPR 2018)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86CA6-EB38-4F97-87B0-2F1E7B3A2D08}"/>
              </a:ext>
            </a:extLst>
          </p:cNvPr>
          <p:cNvSpPr/>
          <p:nvPr/>
        </p:nvSpPr>
        <p:spPr>
          <a:xfrm>
            <a:off x="58220" y="6492875"/>
            <a:ext cx="553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2. Spatially Transformed Adversarial Examples (ICLR 2018)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42172-96F7-466C-B8DA-BD4304231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78" y="2141805"/>
            <a:ext cx="2917165" cy="32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62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523F2-1DBB-4FD2-AB34-DFFD33FD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50" y="2130513"/>
            <a:ext cx="2095499" cy="1870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6047C-5AAB-440E-9295-34CA6229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987905"/>
            <a:ext cx="5499100" cy="216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FB279-EF61-4573-A908-1AC3AB4A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DF168-2E2B-46A0-944F-EEAD78CE8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Spatial Transformer Network (NIPS 2015)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58D8E-5D75-42CA-908A-E412FC048928}"/>
              </a:ext>
            </a:extLst>
          </p:cNvPr>
          <p:cNvSpPr/>
          <p:nvPr/>
        </p:nvSpPr>
        <p:spPr>
          <a:xfrm>
            <a:off x="0" y="6282601"/>
            <a:ext cx="964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4"/>
              </a:rPr>
              <a:t>Jaderberg</a:t>
            </a:r>
            <a:r>
              <a:rPr lang="en-US" dirty="0">
                <a:hlinkClick r:id="rId4"/>
              </a:rPr>
              <a:t>, Max, Karen </a:t>
            </a:r>
            <a:r>
              <a:rPr lang="en-US" dirty="0" err="1">
                <a:hlinkClick r:id="rId4"/>
              </a:rPr>
              <a:t>Simonyan</a:t>
            </a:r>
            <a:r>
              <a:rPr lang="en-US" dirty="0">
                <a:hlinkClick r:id="rId4"/>
              </a:rPr>
              <a:t>, and Andrew Zisserman. "Spatial transformer networks." NIPS 2015.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2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523F2-1DBB-4FD2-AB34-DFFD33FD8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450" y="2130513"/>
            <a:ext cx="2095499" cy="18707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6047C-5AAB-440E-9295-34CA6229B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987905"/>
            <a:ext cx="5499100" cy="2166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FB279-EF61-4573-A908-1AC3AB4A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DF168-2E2B-46A0-944F-EEAD78CE8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Spatial Transformer Network (NIPS 2015)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Dynamic Filter Networks (NIPS 2016)</a:t>
            </a:r>
          </a:p>
          <a:p>
            <a:r>
              <a:rPr lang="en-US" dirty="0"/>
              <a:t>Conditioned on Input features like Deformable Convolutions </a:t>
            </a:r>
          </a:p>
          <a:p>
            <a:r>
              <a:rPr lang="en-US" dirty="0"/>
              <a:t>Filters weights are learned and not sampling locations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958D8E-5D75-42CA-908A-E412FC048928}"/>
              </a:ext>
            </a:extLst>
          </p:cNvPr>
          <p:cNvSpPr/>
          <p:nvPr/>
        </p:nvSpPr>
        <p:spPr>
          <a:xfrm>
            <a:off x="0" y="6282601"/>
            <a:ext cx="9646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4"/>
              </a:rPr>
              <a:t>Jaderberg</a:t>
            </a:r>
            <a:r>
              <a:rPr lang="en-US" dirty="0">
                <a:hlinkClick r:id="rId4"/>
              </a:rPr>
              <a:t>, Max, Karen </a:t>
            </a:r>
            <a:r>
              <a:rPr lang="en-US" dirty="0" err="1">
                <a:hlinkClick r:id="rId4"/>
              </a:rPr>
              <a:t>Simonyan</a:t>
            </a:r>
            <a:r>
              <a:rPr lang="en-US" dirty="0">
                <a:hlinkClick r:id="rId4"/>
              </a:rPr>
              <a:t>, and Andrew Zisserman. "Spatial transformer networks." NIPS 2015.</a:t>
            </a:r>
            <a:endParaRPr lang="en-US" dirty="0"/>
          </a:p>
          <a:p>
            <a:r>
              <a:rPr lang="en-US" dirty="0">
                <a:hlinkClick r:id="rId5"/>
              </a:rPr>
              <a:t>Jia, Xu, Bert De </a:t>
            </a:r>
            <a:r>
              <a:rPr lang="en-US" dirty="0" err="1">
                <a:hlinkClick r:id="rId5"/>
              </a:rPr>
              <a:t>Brabandere</a:t>
            </a:r>
            <a:r>
              <a:rPr lang="en-US" dirty="0">
                <a:hlinkClick r:id="rId5"/>
              </a:rPr>
              <a:t>, </a:t>
            </a:r>
            <a:r>
              <a:rPr lang="en-US" dirty="0" err="1">
                <a:hlinkClick r:id="rId5"/>
              </a:rPr>
              <a:t>Tinne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Tuytelaars</a:t>
            </a:r>
            <a:r>
              <a:rPr lang="en-US" dirty="0">
                <a:hlinkClick r:id="rId5"/>
              </a:rPr>
              <a:t>, and Luc V. </a:t>
            </a:r>
            <a:r>
              <a:rPr lang="en-US" dirty="0" err="1">
                <a:hlinkClick r:id="rId5"/>
              </a:rPr>
              <a:t>Gool</a:t>
            </a:r>
            <a:r>
              <a:rPr lang="en-US" dirty="0">
                <a:hlinkClick r:id="rId5"/>
              </a:rPr>
              <a:t>. "Dynamic filter networks.“ NIPS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11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A69B-2630-4E11-861F-87937D33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Unanswered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070C-639F-40E8-AACC-4C5C2A1E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Does this reduce data augmentation?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9FBA-195B-4E34-9581-4E6B5AD5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8147B-31EF-442F-B901-01841953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Fixed Geometric Structures in current CNNs</a:t>
            </a:r>
          </a:p>
          <a:p>
            <a:pPr marL="0" indent="0">
              <a:buNone/>
            </a:pPr>
            <a:r>
              <a:rPr lang="en-US" dirty="0"/>
              <a:t>Invariant to Geometric Variations/Spatial Transformations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Pose</a:t>
            </a:r>
          </a:p>
          <a:p>
            <a:pPr lvl="1"/>
            <a:r>
              <a:rPr lang="en-US" dirty="0"/>
              <a:t>Viewpoint</a:t>
            </a:r>
          </a:p>
          <a:p>
            <a:pPr lvl="1"/>
            <a:r>
              <a:rPr lang="en-US" dirty="0"/>
              <a:t>Deformation</a:t>
            </a:r>
          </a:p>
          <a:p>
            <a:pPr lvl="1"/>
            <a:r>
              <a:rPr lang="en-US" dirty="0"/>
              <a:t>Inter-class variation</a:t>
            </a:r>
          </a:p>
          <a:p>
            <a:pPr marL="0" indent="0">
              <a:buNone/>
            </a:pPr>
            <a:r>
              <a:rPr lang="en-US" dirty="0"/>
              <a:t>Hand Crafted (invariant) Features</a:t>
            </a:r>
          </a:p>
          <a:p>
            <a:pPr marL="0" indent="0">
              <a:buNone/>
            </a:pPr>
            <a:r>
              <a:rPr lang="en-US" dirty="0"/>
              <a:t>Generalization to new tasks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736FF-FE7F-47E5-A0E5-9DA7E9AB163B}"/>
              </a:ext>
            </a:extLst>
          </p:cNvPr>
          <p:cNvSpPr/>
          <p:nvPr/>
        </p:nvSpPr>
        <p:spPr>
          <a:xfrm>
            <a:off x="924674" y="2306548"/>
            <a:ext cx="8358027" cy="35394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4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A69B-2630-4E11-861F-87937D33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Unanswered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070C-639F-40E8-AACC-4C5C2A1E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this reduce data augmentation?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Are they equally adaptable to Pooling and multiple conv kernels?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02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A69B-2630-4E11-861F-87937D33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Unanswered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070C-639F-40E8-AACC-4C5C2A1E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this reduce data augmentation?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Are they equally adaptable to Pooling and multiple conv kernels?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Do they reduce model complexity if trained from scratch?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85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A69B-2630-4E11-861F-87937D33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Unanswered 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6070C-639F-40E8-AACC-4C5C2A1E1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Does this reduce data augmentation?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Are they equally adaptable to Pooling and multiple conv kernels?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Do they reduce model complexity if trained from scratch?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Vulnerable to attacks? </a:t>
            </a:r>
          </a:p>
        </p:txBody>
      </p:sp>
    </p:spTree>
    <p:extLst>
      <p:ext uri="{BB962C8B-B14F-4D97-AF65-F5344CB8AC3E}">
        <p14:creationId xmlns:p14="http://schemas.microsoft.com/office/powerpoint/2010/main" val="67320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F67E-C46F-448D-AAB1-E05D5BF55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600" y="4624281"/>
            <a:ext cx="11480800" cy="12144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Graph Neural Networks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F05DDA-8323-435A-A950-69BBA4AD9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43" y="0"/>
            <a:ext cx="5727950" cy="429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11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FA0E-63BF-43C5-B7CF-AA2188E4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Convolutional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BB400-34C4-462C-91BF-811522649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Figure 1: Left: Schematic depiction of multi-layer Graph Convolutional Network (GCN) for semisupervised learning with C input channels and F feature maps in the output layer. The graph structure (edges shown as black lines) is shared over layers, labels are denoted by Yi. Right: t-SNE (Maaten &amp; Hinton, 2008) visualization of hidden layer activations of a two-layer GCN trained on the Cora dataset (Sen et al., 2008) using 5% of labels. Colors denote document class.">
            <a:extLst>
              <a:ext uri="{FF2B5EF4-FFF2-40B4-BE49-F238E27FC236}">
                <a16:creationId xmlns:a16="http://schemas.microsoft.com/office/drawing/2014/main" id="{C6EE3D66-6389-4C4B-915F-6CB485A26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885" y="2635460"/>
            <a:ext cx="7886700" cy="307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EEB31F-AA6B-4DDF-8474-305D9D17473C}"/>
              </a:ext>
            </a:extLst>
          </p:cNvPr>
          <p:cNvSpPr txBox="1"/>
          <p:nvPr/>
        </p:nvSpPr>
        <p:spPr>
          <a:xfrm>
            <a:off x="636997" y="6655455"/>
            <a:ext cx="90650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Image Credits: </a:t>
            </a:r>
            <a:r>
              <a:rPr lang="en-US" sz="1050" dirty="0" err="1"/>
              <a:t>Kipf</a:t>
            </a:r>
            <a:r>
              <a:rPr lang="en-US" sz="1050" dirty="0"/>
              <a:t>, Thomas N., and Max Welling. "Semi-supervised classification with graph convolutional networks." </a:t>
            </a:r>
            <a:r>
              <a:rPr lang="en-US" sz="1050" i="1" dirty="0" err="1"/>
              <a:t>arXiv</a:t>
            </a:r>
            <a:r>
              <a:rPr lang="en-US" sz="1050" i="1" dirty="0"/>
              <a:t> preprint arXiv:1609.02907</a:t>
            </a:r>
            <a:r>
              <a:rPr lang="en-US" sz="1050" dirty="0"/>
              <a:t> (2016).</a:t>
            </a:r>
          </a:p>
        </p:txBody>
      </p:sp>
    </p:spTree>
    <p:extLst>
      <p:ext uri="{BB962C8B-B14F-4D97-AF65-F5344CB8AC3E}">
        <p14:creationId xmlns:p14="http://schemas.microsoft.com/office/powerpoint/2010/main" val="3241490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DF94-D598-47DB-984C-B0988015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52EC2-3DB0-4F39-B391-9DB24D6AF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Networks</a:t>
            </a:r>
          </a:p>
          <a:p>
            <a:r>
              <a:rPr lang="en-US" dirty="0"/>
              <a:t>Protein-Protein Interaction</a:t>
            </a:r>
          </a:p>
          <a:p>
            <a:r>
              <a:rPr lang="en-US" dirty="0"/>
              <a:t>3D Meshes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Scene Graphs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ulti-layer Graph Convolutional Network (GCN) with first-order filters.">
            <a:extLst>
              <a:ext uri="{FF2B5EF4-FFF2-40B4-BE49-F238E27FC236}">
                <a16:creationId xmlns:a16="http://schemas.microsoft.com/office/drawing/2014/main" id="{A52D545A-388B-4A11-AE37-92FEF705E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95" y="2086833"/>
            <a:ext cx="66675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C2292A-5442-452A-9888-8FCD04DFC90D}"/>
              </a:ext>
            </a:extLst>
          </p:cNvPr>
          <p:cNvSpPr/>
          <p:nvPr/>
        </p:nvSpPr>
        <p:spPr>
          <a:xfrm>
            <a:off x="41096" y="6211669"/>
            <a:ext cx="12025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Survey: Bronstein, Michael M., et al. "Geometric deep learning: going beyond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euclidean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data."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IEEE Signal Processing Magazine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34.4 (2017): 18-42.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58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231F-781E-43AF-92EC-3A7C22C0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CNN vs GCNN</a:t>
            </a:r>
          </a:p>
        </p:txBody>
      </p:sp>
      <p:pic>
        <p:nvPicPr>
          <p:cNvPr id="4" name="Picture 2" descr="Image result for Graph Convolutional Networks">
            <a:extLst>
              <a:ext uri="{FF2B5EF4-FFF2-40B4-BE49-F238E27FC236}">
                <a16:creationId xmlns:a16="http://schemas.microsoft.com/office/drawing/2014/main" id="{D8B1FC50-641B-4856-A9F5-52ED557A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9000161" cy="462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63F97-A75B-4241-A0CB-CC99784A9B5B}"/>
              </a:ext>
            </a:extLst>
          </p:cNvPr>
          <p:cNvSpPr txBox="1"/>
          <p:nvPr/>
        </p:nvSpPr>
        <p:spPr>
          <a:xfrm>
            <a:off x="0" y="6492874"/>
            <a:ext cx="809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https://preferredresearch.jp/2017/12/18/chainer-chemistry-beta-release/</a:t>
            </a:r>
          </a:p>
        </p:txBody>
      </p:sp>
    </p:spTree>
    <p:extLst>
      <p:ext uri="{BB962C8B-B14F-4D97-AF65-F5344CB8AC3E}">
        <p14:creationId xmlns:p14="http://schemas.microsoft.com/office/powerpoint/2010/main" val="391780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04E2-525D-42D1-A138-F55CF30B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189E-AF3F-4C12-A66C-5F88629C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Given a set of nodes, each with some observed numeric attributes</a:t>
            </a:r>
            <a:r>
              <a:rPr lang="en-US" b="1" dirty="0"/>
              <a:t> </a:t>
            </a:r>
            <a:r>
              <a:rPr lang="en-US" b="1" i="1" dirty="0"/>
              <a:t>x</a:t>
            </a:r>
            <a:r>
              <a:rPr lang="en-US" sz="2900" b="1" i="1" baseline="-25000" dirty="0"/>
              <a:t>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For each node, predict an output or label </a:t>
            </a:r>
            <a:r>
              <a:rPr lang="en-US" b="1" i="1" dirty="0" err="1"/>
              <a:t>y</a:t>
            </a:r>
            <a:r>
              <a:rPr lang="en-US" b="1" i="1" baseline="-25000" dirty="0" err="1"/>
              <a:t>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observe these labels for some, but not all, of the nodes</a:t>
            </a:r>
          </a:p>
          <a:p>
            <a:pPr marL="0" indent="0">
              <a:buNone/>
            </a:pPr>
            <a:r>
              <a:rPr lang="en-US" dirty="0"/>
              <a:t>A set of weighted edges, an adjacency matrix </a:t>
            </a:r>
            <a:r>
              <a:rPr lang="en-US" b="1" dirty="0"/>
              <a:t>A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Message Passing like graphical models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8AC43-AF86-49FD-AF42-A2E3AF064560}"/>
              </a:ext>
            </a:extLst>
          </p:cNvPr>
          <p:cNvSpPr/>
          <p:nvPr/>
        </p:nvSpPr>
        <p:spPr>
          <a:xfrm>
            <a:off x="838200" y="2599361"/>
            <a:ext cx="9661989" cy="19726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23FE7-BD12-451D-8AA7-DB6C493A6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" t="10185" r="7538" b="6142"/>
          <a:stretch/>
        </p:blipFill>
        <p:spPr>
          <a:xfrm>
            <a:off x="6272373" y="4376791"/>
            <a:ext cx="5630238" cy="22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93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04E2-525D-42D1-A138-F55CF30B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189E-AF3F-4C12-A66C-5F88629C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Given a set of nodes, each with some observed numeric attributes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b="1" i="1" dirty="0">
                <a:solidFill>
                  <a:schemeClr val="bg2">
                    <a:lumMod val="75000"/>
                  </a:schemeClr>
                </a:solidFill>
              </a:rPr>
              <a:t>x</a:t>
            </a:r>
            <a:r>
              <a:rPr lang="en-US" sz="2900" b="1" i="1" baseline="-25000" dirty="0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For each node, predict an output or label </a:t>
            </a:r>
            <a:r>
              <a:rPr lang="en-US" b="1" i="1" dirty="0" err="1"/>
              <a:t>y</a:t>
            </a:r>
            <a:r>
              <a:rPr lang="en-US" b="1" i="1" baseline="-25000" dirty="0" err="1"/>
              <a:t>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observe these labels for some, but not all, of the nodes</a:t>
            </a:r>
          </a:p>
          <a:p>
            <a:pPr marL="0" indent="0">
              <a:buNone/>
            </a:pPr>
            <a:r>
              <a:rPr lang="en-US" dirty="0"/>
              <a:t>A set of weighted edges, an adjacency matrix </a:t>
            </a:r>
            <a:r>
              <a:rPr lang="en-US" b="1" dirty="0"/>
              <a:t>A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Message Passing like graphical models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8AC43-AF86-49FD-AF42-A2E3AF064560}"/>
              </a:ext>
            </a:extLst>
          </p:cNvPr>
          <p:cNvSpPr/>
          <p:nvPr/>
        </p:nvSpPr>
        <p:spPr>
          <a:xfrm>
            <a:off x="689225" y="3339101"/>
            <a:ext cx="9661989" cy="15205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23FE7-BD12-451D-8AA7-DB6C493A6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" t="10185" r="7538" b="6142"/>
          <a:stretch/>
        </p:blipFill>
        <p:spPr>
          <a:xfrm>
            <a:off x="6272373" y="4376791"/>
            <a:ext cx="5630238" cy="22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44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04E2-525D-42D1-A138-F55CF30B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189E-AF3F-4C12-A66C-5F88629C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Given a set of nodes, each with some observed numeric attributes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b="1" i="1" dirty="0">
                <a:solidFill>
                  <a:schemeClr val="bg2">
                    <a:lumMod val="75000"/>
                  </a:schemeClr>
                </a:solidFill>
              </a:rPr>
              <a:t>x</a:t>
            </a:r>
            <a:r>
              <a:rPr lang="en-US" sz="2900" b="1" i="1" baseline="-25000" dirty="0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For each node, predict an output or label </a:t>
            </a:r>
            <a:r>
              <a:rPr lang="en-US" b="1" i="1" dirty="0" err="1">
                <a:solidFill>
                  <a:schemeClr val="bg2">
                    <a:lumMod val="75000"/>
                  </a:schemeClr>
                </a:solidFill>
              </a:rPr>
              <a:t>y</a:t>
            </a:r>
            <a:r>
              <a:rPr lang="en-US" b="1" i="1" baseline="-25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We observe these labels for some, but not all, of the nodes</a:t>
            </a:r>
          </a:p>
          <a:p>
            <a:pPr marL="0" indent="0">
              <a:buNone/>
            </a:pPr>
            <a:r>
              <a:rPr lang="en-US" dirty="0"/>
              <a:t>A set of weighted edges, an adjacency matrix </a:t>
            </a:r>
            <a:r>
              <a:rPr lang="en-US" b="1" dirty="0"/>
              <a:t>A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Message Passing like graphical models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8AC43-AF86-49FD-AF42-A2E3AF064560}"/>
              </a:ext>
            </a:extLst>
          </p:cNvPr>
          <p:cNvSpPr/>
          <p:nvPr/>
        </p:nvSpPr>
        <p:spPr>
          <a:xfrm>
            <a:off x="637854" y="4140485"/>
            <a:ext cx="9661989" cy="10787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23FE7-BD12-451D-8AA7-DB6C493A6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4" t="10185" r="7538" b="6142"/>
          <a:stretch/>
        </p:blipFill>
        <p:spPr>
          <a:xfrm>
            <a:off x="6272373" y="4376791"/>
            <a:ext cx="5630238" cy="22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18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9FBA-195B-4E34-9581-4E6B5AD5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8147B-31EF-442F-B901-01841953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Fixed Geometric Structures in current CNNs</a:t>
            </a:r>
          </a:p>
          <a:p>
            <a:pPr marL="0" indent="0">
              <a:buNone/>
            </a:pPr>
            <a:r>
              <a:rPr lang="en-US" dirty="0"/>
              <a:t>Invariant to Geometric Variations/Spatial Transformations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Pose</a:t>
            </a:r>
          </a:p>
          <a:p>
            <a:pPr lvl="1"/>
            <a:r>
              <a:rPr lang="en-US" dirty="0"/>
              <a:t>Viewpoint</a:t>
            </a:r>
          </a:p>
          <a:p>
            <a:pPr lvl="1"/>
            <a:r>
              <a:rPr lang="en-US" dirty="0"/>
              <a:t>Deformation</a:t>
            </a:r>
          </a:p>
          <a:p>
            <a:pPr lvl="1"/>
            <a:r>
              <a:rPr lang="en-US" dirty="0"/>
              <a:t>Inter-class variation</a:t>
            </a:r>
          </a:p>
          <a:p>
            <a:pPr marL="0" indent="0">
              <a:buNone/>
            </a:pPr>
            <a:r>
              <a:rPr lang="en-US" dirty="0"/>
              <a:t>Hand Crafted (invariant) Features</a:t>
            </a:r>
          </a:p>
          <a:p>
            <a:pPr marL="0" indent="0">
              <a:buNone/>
            </a:pPr>
            <a:r>
              <a:rPr lang="en-US" dirty="0"/>
              <a:t>Generalization to new tasks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736FF-FE7F-47E5-A0E5-9DA7E9AB163B}"/>
              </a:ext>
            </a:extLst>
          </p:cNvPr>
          <p:cNvSpPr/>
          <p:nvPr/>
        </p:nvSpPr>
        <p:spPr>
          <a:xfrm>
            <a:off x="924674" y="2738062"/>
            <a:ext cx="8358027" cy="30976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3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04E2-525D-42D1-A138-F55CF30B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189E-AF3F-4C12-A66C-5F88629C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Given a set of nodes, each with some observed numeric attributes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b="1" i="1" dirty="0">
                <a:solidFill>
                  <a:schemeClr val="bg2">
                    <a:lumMod val="75000"/>
                  </a:schemeClr>
                </a:solidFill>
              </a:rPr>
              <a:t>x</a:t>
            </a:r>
            <a:r>
              <a:rPr lang="en-US" sz="2900" b="1" i="1" baseline="-25000" dirty="0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For each node, predict an output or label </a:t>
            </a:r>
            <a:r>
              <a:rPr lang="en-US" b="1" i="1" dirty="0" err="1">
                <a:solidFill>
                  <a:schemeClr val="bg2">
                    <a:lumMod val="75000"/>
                  </a:schemeClr>
                </a:solidFill>
              </a:rPr>
              <a:t>y</a:t>
            </a:r>
            <a:r>
              <a:rPr lang="en-US" b="1" i="1" baseline="-25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We observe these labels for some, but not all, of the nodes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set of weighted edges, an adjacency matrix </a:t>
            </a:r>
            <a:r>
              <a:rPr lang="en-US" b="1" dirty="0"/>
              <a:t>A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Message Passing like graphical models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8AC43-AF86-49FD-AF42-A2E3AF064560}"/>
              </a:ext>
            </a:extLst>
          </p:cNvPr>
          <p:cNvSpPr/>
          <p:nvPr/>
        </p:nvSpPr>
        <p:spPr>
          <a:xfrm>
            <a:off x="750869" y="4859677"/>
            <a:ext cx="9661989" cy="4828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72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04E2-525D-42D1-A138-F55CF30BC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189E-AF3F-4C12-A66C-5F88629C0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Given a set of nodes, each with some observed numeric attributes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 </a:t>
            </a:r>
            <a:r>
              <a:rPr lang="en-US" b="1" i="1" dirty="0">
                <a:solidFill>
                  <a:schemeClr val="bg2">
                    <a:lumMod val="75000"/>
                  </a:schemeClr>
                </a:solidFill>
              </a:rPr>
              <a:t>x</a:t>
            </a:r>
            <a:r>
              <a:rPr lang="en-US" sz="2900" b="1" i="1" baseline="-25000" dirty="0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For each node, predict an output or label </a:t>
            </a:r>
            <a:r>
              <a:rPr lang="en-US" b="1" i="1" dirty="0" err="1">
                <a:solidFill>
                  <a:schemeClr val="bg2">
                    <a:lumMod val="75000"/>
                  </a:schemeClr>
                </a:solidFill>
              </a:rPr>
              <a:t>y</a:t>
            </a:r>
            <a:r>
              <a:rPr lang="en-US" b="1" i="1" baseline="-25000" dirty="0" err="1">
                <a:solidFill>
                  <a:schemeClr val="bg2">
                    <a:lumMod val="75000"/>
                  </a:schemeClr>
                </a:solidFill>
              </a:rPr>
              <a:t>i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We observe these labels for some, but not all, of the nodes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 set of weighted edges, an adjacency matrix 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Message Passing like graphical models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38AC43-AF86-49FD-AF42-A2E3AF064560}"/>
              </a:ext>
            </a:extLst>
          </p:cNvPr>
          <p:cNvSpPr/>
          <p:nvPr/>
        </p:nvSpPr>
        <p:spPr>
          <a:xfrm flipV="1">
            <a:off x="838200" y="4376791"/>
            <a:ext cx="9661989" cy="457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82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5510-5F55-4F64-9D4F-D2130BF9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8452" cy="1325563"/>
          </a:xfrm>
        </p:spPr>
        <p:txBody>
          <a:bodyPr/>
          <a:lstStyle/>
          <a:p>
            <a:r>
              <a:rPr lang="en-US" b="1" dirty="0"/>
              <a:t>Understanding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218C-05A8-41E5-BFC7-AEFE28BA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97" y="17639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Eq 2 of the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54D77-E597-4C86-A17B-5B5FEF4E8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49"/>
          <a:stretch/>
        </p:blipFill>
        <p:spPr>
          <a:xfrm>
            <a:off x="797103" y="2417112"/>
            <a:ext cx="7908122" cy="1458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C3904-0422-4BCF-B1CA-A3B5EE207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" t="10185" r="7538" b="6142"/>
          <a:stretch/>
        </p:blipFill>
        <p:spPr>
          <a:xfrm>
            <a:off x="6272373" y="4376791"/>
            <a:ext cx="5630238" cy="22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70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5510-5F55-4F64-9D4F-D2130BF9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8452" cy="1325563"/>
          </a:xfrm>
        </p:spPr>
        <p:txBody>
          <a:bodyPr/>
          <a:lstStyle/>
          <a:p>
            <a:r>
              <a:rPr lang="en-US" b="1" dirty="0"/>
              <a:t>Understanding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218C-05A8-41E5-BFC7-AEFE28BA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97" y="17639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Eq 2 of the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54D77-E597-4C86-A17B-5B5FEF4E8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49"/>
          <a:stretch/>
        </p:blipFill>
        <p:spPr>
          <a:xfrm>
            <a:off x="797103" y="2417112"/>
            <a:ext cx="7908122" cy="1458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C3904-0422-4BCF-B1CA-A3B5EE207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" t="10185" r="7538" b="6142"/>
          <a:stretch/>
        </p:blipFill>
        <p:spPr>
          <a:xfrm>
            <a:off x="6272373" y="4376791"/>
            <a:ext cx="5630238" cy="2239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867F5E-4E84-4658-9230-4A2765E38851}"/>
              </a:ext>
            </a:extLst>
          </p:cNvPr>
          <p:cNvSpPr/>
          <p:nvPr/>
        </p:nvSpPr>
        <p:spPr>
          <a:xfrm flipH="1">
            <a:off x="5342561" y="2702104"/>
            <a:ext cx="1150704" cy="96063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14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5510-5F55-4F64-9D4F-D2130BF9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8452" cy="1325563"/>
          </a:xfrm>
        </p:spPr>
        <p:txBody>
          <a:bodyPr/>
          <a:lstStyle/>
          <a:p>
            <a:r>
              <a:rPr lang="en-US" b="1" dirty="0"/>
              <a:t>Understanding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218C-05A8-41E5-BFC7-AEFE28BA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97" y="17639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Eq 2 of the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54D77-E597-4C86-A17B-5B5FEF4E8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49"/>
          <a:stretch/>
        </p:blipFill>
        <p:spPr>
          <a:xfrm>
            <a:off x="797103" y="2417112"/>
            <a:ext cx="7908122" cy="1458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C3904-0422-4BCF-B1CA-A3B5EE207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" t="10185" r="7538" b="6142"/>
          <a:stretch/>
        </p:blipFill>
        <p:spPr>
          <a:xfrm>
            <a:off x="6272373" y="4376791"/>
            <a:ext cx="5630238" cy="2239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867F5E-4E84-4658-9230-4A2765E38851}"/>
              </a:ext>
            </a:extLst>
          </p:cNvPr>
          <p:cNvSpPr/>
          <p:nvPr/>
        </p:nvSpPr>
        <p:spPr>
          <a:xfrm flipH="1">
            <a:off x="5106255" y="2702104"/>
            <a:ext cx="1387010" cy="96063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37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5510-5F55-4F64-9D4F-D2130BF9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8452" cy="1325563"/>
          </a:xfrm>
        </p:spPr>
        <p:txBody>
          <a:bodyPr/>
          <a:lstStyle/>
          <a:p>
            <a:r>
              <a:rPr lang="en-US" b="1" dirty="0"/>
              <a:t>Understanding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218C-05A8-41E5-BFC7-AEFE28BA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97" y="17639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Eq 2 of the paper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54D77-E597-4C86-A17B-5B5FEF4E8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49"/>
          <a:stretch/>
        </p:blipFill>
        <p:spPr>
          <a:xfrm>
            <a:off x="797103" y="2417112"/>
            <a:ext cx="7908122" cy="1458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C3904-0422-4BCF-B1CA-A3B5EE207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" t="10185" r="7538" b="6142"/>
          <a:stretch/>
        </p:blipFill>
        <p:spPr>
          <a:xfrm>
            <a:off x="6272373" y="4376791"/>
            <a:ext cx="5630238" cy="2239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867F5E-4E84-4658-9230-4A2765E38851}"/>
              </a:ext>
            </a:extLst>
          </p:cNvPr>
          <p:cNvSpPr/>
          <p:nvPr/>
        </p:nvSpPr>
        <p:spPr>
          <a:xfrm flipH="1">
            <a:off x="3965821" y="2702104"/>
            <a:ext cx="2527445" cy="96063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31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5510-5F55-4F64-9D4F-D2130BF9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8452" cy="1325563"/>
          </a:xfrm>
        </p:spPr>
        <p:txBody>
          <a:bodyPr/>
          <a:lstStyle/>
          <a:p>
            <a:r>
              <a:rPr lang="en-US" b="1" dirty="0"/>
              <a:t>Understanding 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218C-05A8-41E5-BFC7-AEFE28BA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97" y="176398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Eq 2 of the paper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Adjacency Matrix (Eq 4 of the paper)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54D77-E597-4C86-A17B-5B5FEF4E8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849"/>
          <a:stretch/>
        </p:blipFill>
        <p:spPr>
          <a:xfrm>
            <a:off x="797103" y="2417112"/>
            <a:ext cx="7908122" cy="1458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C3904-0422-4BCF-B1CA-A3B5EE207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74" t="10185" r="7538" b="6142"/>
          <a:stretch/>
        </p:blipFill>
        <p:spPr>
          <a:xfrm>
            <a:off x="6272373" y="4376791"/>
            <a:ext cx="5630238" cy="22397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867F5E-4E84-4658-9230-4A2765E38851}"/>
              </a:ext>
            </a:extLst>
          </p:cNvPr>
          <p:cNvSpPr/>
          <p:nvPr/>
        </p:nvSpPr>
        <p:spPr>
          <a:xfrm flipH="1">
            <a:off x="3965821" y="2702104"/>
            <a:ext cx="2527445" cy="960634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E7B1D-23A6-4B92-88F5-9FCE38448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14" y="5079724"/>
            <a:ext cx="46672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748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09CF-1FC2-475F-8300-D49D1BE5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057FC1-CCD4-4BAC-BF1E-9F2B7FEC9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88" b="46213"/>
          <a:stretch/>
        </p:blipFill>
        <p:spPr>
          <a:xfrm>
            <a:off x="437508" y="1933777"/>
            <a:ext cx="10201382" cy="44469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FAC34C6-1615-4A89-8F9D-ED4244FF6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" t="46212" r="64379" b="5322"/>
          <a:stretch/>
        </p:blipFill>
        <p:spPr>
          <a:xfrm>
            <a:off x="7417942" y="2440112"/>
            <a:ext cx="3220948" cy="4006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1D861E-9744-4718-9C2D-CE35ADA0C01C}"/>
              </a:ext>
            </a:extLst>
          </p:cNvPr>
          <p:cNvSpPr/>
          <p:nvPr/>
        </p:nvSpPr>
        <p:spPr>
          <a:xfrm>
            <a:off x="7417942" y="2840804"/>
            <a:ext cx="304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t: number of images to classify</a:t>
            </a:r>
          </a:p>
        </p:txBody>
      </p:sp>
    </p:spTree>
    <p:extLst>
      <p:ext uri="{BB962C8B-B14F-4D97-AF65-F5344CB8AC3E}">
        <p14:creationId xmlns:p14="http://schemas.microsoft.com/office/powerpoint/2010/main" val="2333989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09CF-1FC2-475F-8300-D49D1BE5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057FC1-CCD4-4BAC-BF1E-9F2B7FEC9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88" b="46213"/>
          <a:stretch/>
        </p:blipFill>
        <p:spPr>
          <a:xfrm>
            <a:off x="437508" y="1933777"/>
            <a:ext cx="10201382" cy="44469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FAC34C6-1615-4A89-8F9D-ED4244FF6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" t="46212" r="64379" b="5322"/>
          <a:stretch/>
        </p:blipFill>
        <p:spPr>
          <a:xfrm>
            <a:off x="7417942" y="2440112"/>
            <a:ext cx="3220948" cy="4006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30F32A-EF39-46A6-BDD6-6170A889B0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Few Shot Learning: </a:t>
            </a:r>
            <a:r>
              <a:rPr lang="en-US" dirty="0"/>
              <a:t>r=0, t=1, s=</a:t>
            </a:r>
            <a:r>
              <a:rPr lang="en-US" dirty="0" err="1"/>
              <a:t>qk</a:t>
            </a:r>
            <a:r>
              <a:rPr lang="en-US" dirty="0"/>
              <a:t> (q-shot, k-way learning)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00AC5-2A15-4515-8DAE-CBED00D65B90}"/>
              </a:ext>
            </a:extLst>
          </p:cNvPr>
          <p:cNvSpPr/>
          <p:nvPr/>
        </p:nvSpPr>
        <p:spPr>
          <a:xfrm>
            <a:off x="7417942" y="2840804"/>
            <a:ext cx="304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t: number of images to classify</a:t>
            </a:r>
          </a:p>
        </p:txBody>
      </p:sp>
      <p:pic>
        <p:nvPicPr>
          <p:cNvPr id="2050" name="Picture 2" descr="Image result for few shot learning">
            <a:extLst>
              <a:ext uri="{FF2B5EF4-FFF2-40B4-BE49-F238E27FC236}">
                <a16:creationId xmlns:a16="http://schemas.microsoft.com/office/drawing/2014/main" id="{3A95CF30-3E30-423F-B016-4A9E4A1E9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56374"/>
            <a:ext cx="4810018" cy="270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098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09CF-1FC2-475F-8300-D49D1BE5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057FC1-CCD4-4BAC-BF1E-9F2B7FEC9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88" b="46213"/>
          <a:stretch/>
        </p:blipFill>
        <p:spPr>
          <a:xfrm>
            <a:off x="437508" y="1933777"/>
            <a:ext cx="10201382" cy="44469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FAC34C6-1615-4A89-8F9D-ED4244FF6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" t="46212" r="64379" b="5322"/>
          <a:stretch/>
        </p:blipFill>
        <p:spPr>
          <a:xfrm>
            <a:off x="7417942" y="2440112"/>
            <a:ext cx="3220948" cy="4006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30F32A-EF39-46A6-BDD6-6170A889B0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Few Shot Learning: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r=0, t=1, s=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qk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(q-shot, k-way learning)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Semi-Supervised Learning: </a:t>
            </a:r>
            <a:r>
              <a:rPr lang="en-US" dirty="0"/>
              <a:t>r&gt;0 and t =1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00AC5-2A15-4515-8DAE-CBED00D65B90}"/>
              </a:ext>
            </a:extLst>
          </p:cNvPr>
          <p:cNvSpPr/>
          <p:nvPr/>
        </p:nvSpPr>
        <p:spPr>
          <a:xfrm>
            <a:off x="7417942" y="2840804"/>
            <a:ext cx="304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t: number of images to classify</a:t>
            </a:r>
          </a:p>
        </p:txBody>
      </p:sp>
    </p:spTree>
    <p:extLst>
      <p:ext uri="{BB962C8B-B14F-4D97-AF65-F5344CB8AC3E}">
        <p14:creationId xmlns:p14="http://schemas.microsoft.com/office/powerpoint/2010/main" val="3411283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9FBA-195B-4E34-9581-4E6B5AD5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8147B-31EF-442F-B901-01841953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Fixed Geometric Structures in current CNNs</a:t>
            </a:r>
          </a:p>
          <a:p>
            <a:pPr marL="0" indent="0">
              <a:buNone/>
            </a:pPr>
            <a:r>
              <a:rPr lang="en-US" dirty="0"/>
              <a:t>Invariant to Geometric Variations/Spatial Transformations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Pose</a:t>
            </a:r>
          </a:p>
          <a:p>
            <a:pPr lvl="1"/>
            <a:r>
              <a:rPr lang="en-US" dirty="0"/>
              <a:t>Viewpoint</a:t>
            </a:r>
          </a:p>
          <a:p>
            <a:pPr lvl="1"/>
            <a:r>
              <a:rPr lang="en-US" dirty="0"/>
              <a:t>Deformation</a:t>
            </a:r>
          </a:p>
          <a:p>
            <a:pPr lvl="1"/>
            <a:r>
              <a:rPr lang="en-US" dirty="0"/>
              <a:t>Inter-class variation</a:t>
            </a:r>
          </a:p>
          <a:p>
            <a:pPr marL="0" indent="0">
              <a:buNone/>
            </a:pPr>
            <a:r>
              <a:rPr lang="en-US" dirty="0"/>
              <a:t>Hand Crafted (invariant) Features</a:t>
            </a:r>
          </a:p>
          <a:p>
            <a:pPr marL="0" indent="0">
              <a:buNone/>
            </a:pPr>
            <a:r>
              <a:rPr lang="en-US" dirty="0"/>
              <a:t>Generalization to new tasks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736FF-FE7F-47E5-A0E5-9DA7E9AB163B}"/>
              </a:ext>
            </a:extLst>
          </p:cNvPr>
          <p:cNvSpPr/>
          <p:nvPr/>
        </p:nvSpPr>
        <p:spPr>
          <a:xfrm>
            <a:off x="924674" y="4726112"/>
            <a:ext cx="8358027" cy="11507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522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09CF-1FC2-475F-8300-D49D1BE56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057FC1-CCD4-4BAC-BF1E-9F2B7FEC9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988" b="46213"/>
          <a:stretch/>
        </p:blipFill>
        <p:spPr>
          <a:xfrm>
            <a:off x="437508" y="1933777"/>
            <a:ext cx="10201382" cy="44469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FAC34C6-1615-4A89-8F9D-ED4244FF6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1" t="46212" r="64379" b="5322"/>
          <a:stretch/>
        </p:blipFill>
        <p:spPr>
          <a:xfrm>
            <a:off x="7417942" y="2440112"/>
            <a:ext cx="3220948" cy="40069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30F32A-EF39-46A6-BDD6-6170A889B0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Few Shot Learning: r=0, t=1, s=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qk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(q-shot, k-way learning)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Semi-Supervised Learning: r&gt;0 and t =1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Active Learning:</a:t>
            </a:r>
            <a:r>
              <a:rPr lang="en-US" dirty="0"/>
              <a:t> Request labels for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400AC5-2A15-4515-8DAE-CBED00D65B90}"/>
              </a:ext>
            </a:extLst>
          </p:cNvPr>
          <p:cNvSpPr/>
          <p:nvPr/>
        </p:nvSpPr>
        <p:spPr>
          <a:xfrm>
            <a:off x="7417942" y="2840804"/>
            <a:ext cx="304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t: number of images to classify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A0284-6433-47D8-81B3-018391EA6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7" r="50891" b="42425"/>
          <a:stretch/>
        </p:blipFill>
        <p:spPr>
          <a:xfrm>
            <a:off x="6018173" y="4400710"/>
            <a:ext cx="1399769" cy="515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A73A7-39D8-46B4-A295-2845266EA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420" y="4916186"/>
            <a:ext cx="5504200" cy="18356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AC40E8-4F4A-4F79-B729-E78B491602DD}"/>
              </a:ext>
            </a:extLst>
          </p:cNvPr>
          <p:cNvSpPr/>
          <p:nvPr/>
        </p:nvSpPr>
        <p:spPr>
          <a:xfrm>
            <a:off x="45183" y="6630206"/>
            <a:ext cx="64579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Image Credits: </a:t>
            </a:r>
            <a:r>
              <a:rPr lang="en-US" sz="1050" dirty="0">
                <a:hlinkClick r:id="rId5"/>
              </a:rPr>
              <a:t>https://www.datacamp.com/community/tutorials/active-learning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973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12E9-9DBF-4EB9-B1FB-203BD9C6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Few Shot Learning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9453F-D69C-4E32-A083-5076BFF50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90DE4-4599-4F12-8638-0C593304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825625"/>
            <a:ext cx="115919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74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12E9-9DBF-4EB9-B1FB-203BD9C6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Few Shot Learning Experiments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FDE95-5573-4154-9E9D-F5D99B47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45" y="2416175"/>
            <a:ext cx="113728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362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12E9-9DBF-4EB9-B1FB-203BD9C6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Semi-Supervised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3B36E-64CC-4ED6-B32A-7BA3ADF51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33" y="1909761"/>
            <a:ext cx="114966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93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10A2-E4C9-48CF-AC58-8F7B6E284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Active Learning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3F9D4-E23A-4FE8-85F5-E17C216EF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85" y="2043112"/>
            <a:ext cx="104965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696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322D-E58B-43CE-839D-A80A7FB8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Kipf</a:t>
            </a:r>
            <a:r>
              <a:rPr lang="en-US" b="1" dirty="0"/>
              <a:t> and Welling (ICLR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5C6E-3F38-4C21-9E70-1609B47E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Generalization of convolutions, and easiest to define in spectral domain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Fourier transform scales poorly with size of data so we need relaxations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First order approximation in Fourier-domain to obtain an efficient linear-time graph-CNNs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Modelling power is </a:t>
            </a:r>
            <a:r>
              <a:rPr lang="en-US" b="1" dirty="0"/>
              <a:t>severely impoverished</a:t>
            </a:r>
            <a:r>
              <a:rPr lang="en-US" dirty="0"/>
              <a:t>, due to the first-order and other approximations made.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C57AA5-4CE4-477C-B1BE-25692F654BA2}"/>
              </a:ext>
            </a:extLst>
          </p:cNvPr>
          <p:cNvSpPr/>
          <p:nvPr/>
        </p:nvSpPr>
        <p:spPr>
          <a:xfrm>
            <a:off x="0" y="6211669"/>
            <a:ext cx="12108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Thomas N. </a:t>
            </a:r>
            <a:r>
              <a:rPr lang="en-US" dirty="0" err="1"/>
              <a:t>Kipf</a:t>
            </a:r>
            <a:r>
              <a:rPr lang="en-US" dirty="0"/>
              <a:t> and Max Welling (2016) </a:t>
            </a:r>
            <a:r>
              <a:rPr lang="en-US" b="1" dirty="0">
                <a:hlinkClick r:id="rId2"/>
              </a:rPr>
              <a:t>Semi-Supervised Classification with Graph Convolutional Networks</a:t>
            </a:r>
            <a:endParaRPr lang="en-US" dirty="0"/>
          </a:p>
          <a:p>
            <a:r>
              <a:rPr lang="en-US" dirty="0"/>
              <a:t>Ferenc </a:t>
            </a:r>
            <a:r>
              <a:rPr lang="en-US" dirty="0" err="1"/>
              <a:t>Huszar’s</a:t>
            </a:r>
            <a:r>
              <a:rPr lang="en-US" dirty="0"/>
              <a:t> blog: </a:t>
            </a:r>
            <a:r>
              <a:rPr lang="en-US" dirty="0">
                <a:hlinkClick r:id="rId3"/>
              </a:rPr>
              <a:t>https://www.inference.vc/how-powerful-are-graph-convolutions-review-of-kipf-welling-2016-2/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14CE5-10C5-4504-9B68-FFA2B052CFE3}"/>
              </a:ext>
            </a:extLst>
          </p:cNvPr>
          <p:cNvSpPr/>
          <p:nvPr/>
        </p:nvSpPr>
        <p:spPr>
          <a:xfrm>
            <a:off x="745733" y="2671280"/>
            <a:ext cx="10515600" cy="34058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01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322D-E58B-43CE-839D-A80A7FB8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Kipf</a:t>
            </a:r>
            <a:r>
              <a:rPr lang="en-US" b="1" dirty="0"/>
              <a:t> and Welling (ICLR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5C6E-3F38-4C21-9E70-1609B47E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Generalization of convolutions, and easiest to define in spectral domain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Fourier transform scales poorly with size of data so we need relaxations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First order approximation in Fourier-domain to obtain an efficient linear-time graph-CNNs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Modelling power is </a:t>
            </a:r>
            <a:r>
              <a:rPr lang="en-US" b="1" dirty="0"/>
              <a:t>severely impoverished</a:t>
            </a:r>
            <a:r>
              <a:rPr lang="en-US" dirty="0"/>
              <a:t>, due to the first-order and other approximations made.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C57AA5-4CE4-477C-B1BE-25692F654BA2}"/>
              </a:ext>
            </a:extLst>
          </p:cNvPr>
          <p:cNvSpPr/>
          <p:nvPr/>
        </p:nvSpPr>
        <p:spPr>
          <a:xfrm>
            <a:off x="0" y="6211669"/>
            <a:ext cx="12108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Thomas N. </a:t>
            </a:r>
            <a:r>
              <a:rPr lang="en-US" dirty="0" err="1"/>
              <a:t>Kipf</a:t>
            </a:r>
            <a:r>
              <a:rPr lang="en-US" dirty="0"/>
              <a:t> and Max Welling (2016) </a:t>
            </a:r>
            <a:r>
              <a:rPr lang="en-US" b="1" dirty="0">
                <a:hlinkClick r:id="rId2"/>
              </a:rPr>
              <a:t>Semi-Supervised Classification with Graph Convolutional Networks</a:t>
            </a:r>
            <a:endParaRPr lang="en-US" dirty="0"/>
          </a:p>
          <a:p>
            <a:r>
              <a:rPr lang="en-US" dirty="0"/>
              <a:t>Ferenc </a:t>
            </a:r>
            <a:r>
              <a:rPr lang="en-US" dirty="0" err="1"/>
              <a:t>Huszar’s</a:t>
            </a:r>
            <a:r>
              <a:rPr lang="en-US" dirty="0"/>
              <a:t> blog: </a:t>
            </a:r>
            <a:r>
              <a:rPr lang="en-US" dirty="0">
                <a:hlinkClick r:id="rId3"/>
              </a:rPr>
              <a:t>https://www.inference.vc/how-powerful-are-graph-convolutions-review-of-kipf-welling-2016-2/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14CE5-10C5-4504-9B68-FFA2B052CFE3}"/>
              </a:ext>
            </a:extLst>
          </p:cNvPr>
          <p:cNvSpPr/>
          <p:nvPr/>
        </p:nvSpPr>
        <p:spPr>
          <a:xfrm>
            <a:off x="889571" y="3257850"/>
            <a:ext cx="10515600" cy="29538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806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322D-E58B-43CE-839D-A80A7FB8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Kipf</a:t>
            </a:r>
            <a:r>
              <a:rPr lang="en-US" b="1" dirty="0"/>
              <a:t> and Welling (ICLR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5C6E-3F38-4C21-9E70-1609B47E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Generalization of convolutions, and easiest to define in spectral domain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Fourier transform scales poorly with size of data so we need relaxations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First order approximation in Fourier-domain to obtain an efficient linear-time graph-CNNs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Modelling power is </a:t>
            </a:r>
            <a:r>
              <a:rPr lang="en-US" b="1" dirty="0"/>
              <a:t>severely impoverished</a:t>
            </a:r>
            <a:r>
              <a:rPr lang="en-US" dirty="0"/>
              <a:t>, due to the first-order and other approximations made.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C57AA5-4CE4-477C-B1BE-25692F654BA2}"/>
              </a:ext>
            </a:extLst>
          </p:cNvPr>
          <p:cNvSpPr/>
          <p:nvPr/>
        </p:nvSpPr>
        <p:spPr>
          <a:xfrm>
            <a:off x="0" y="6211669"/>
            <a:ext cx="12108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Thomas N. </a:t>
            </a:r>
            <a:r>
              <a:rPr lang="en-US" dirty="0" err="1"/>
              <a:t>Kipf</a:t>
            </a:r>
            <a:r>
              <a:rPr lang="en-US" dirty="0"/>
              <a:t> and Max Welling (2016) </a:t>
            </a:r>
            <a:r>
              <a:rPr lang="en-US" b="1" dirty="0">
                <a:hlinkClick r:id="rId2"/>
              </a:rPr>
              <a:t>Semi-Supervised Classification with Graph Convolutional Networks</a:t>
            </a:r>
            <a:endParaRPr lang="en-US" dirty="0"/>
          </a:p>
          <a:p>
            <a:r>
              <a:rPr lang="en-US" dirty="0"/>
              <a:t>Ferenc </a:t>
            </a:r>
            <a:r>
              <a:rPr lang="en-US" dirty="0" err="1"/>
              <a:t>Huszar’s</a:t>
            </a:r>
            <a:r>
              <a:rPr lang="en-US" dirty="0"/>
              <a:t> blog: </a:t>
            </a:r>
            <a:r>
              <a:rPr lang="en-US" dirty="0">
                <a:hlinkClick r:id="rId3"/>
              </a:rPr>
              <a:t>https://www.inference.vc/how-powerful-are-graph-convolutions-review-of-kipf-welling-2016-2/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14CE5-10C5-4504-9B68-FFA2B052CFE3}"/>
              </a:ext>
            </a:extLst>
          </p:cNvPr>
          <p:cNvSpPr/>
          <p:nvPr/>
        </p:nvSpPr>
        <p:spPr>
          <a:xfrm>
            <a:off x="719191" y="4458984"/>
            <a:ext cx="10515600" cy="17923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64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322D-E58B-43CE-839D-A80A7FB8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Kipf</a:t>
            </a:r>
            <a:r>
              <a:rPr lang="en-US" b="1" dirty="0"/>
              <a:t> and Welling (ICLR 2017)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5C6E-3F38-4C21-9E70-1609B47E5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Generalization of convolutions, and easiest to define in spectral domain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Fourier transform scales poorly with size of data so we need relaxations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First order approximation in Fourier-domain to obtain an efficient linear-time graph-CNNs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Modelling power is </a:t>
            </a:r>
            <a:r>
              <a:rPr lang="en-US" b="1" dirty="0"/>
              <a:t>severely impoverished</a:t>
            </a:r>
            <a:r>
              <a:rPr lang="en-US" dirty="0"/>
              <a:t>, due to the first-order and other approximations made.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C57AA5-4CE4-477C-B1BE-25692F654BA2}"/>
              </a:ext>
            </a:extLst>
          </p:cNvPr>
          <p:cNvSpPr/>
          <p:nvPr/>
        </p:nvSpPr>
        <p:spPr>
          <a:xfrm>
            <a:off x="0" y="6211669"/>
            <a:ext cx="12108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Thomas N. </a:t>
            </a:r>
            <a:r>
              <a:rPr lang="en-US" dirty="0" err="1"/>
              <a:t>Kipf</a:t>
            </a:r>
            <a:r>
              <a:rPr lang="en-US" dirty="0"/>
              <a:t> and Max Welling (2016) </a:t>
            </a:r>
            <a:r>
              <a:rPr lang="en-US" b="1" dirty="0">
                <a:hlinkClick r:id="rId2"/>
              </a:rPr>
              <a:t>Semi-Supervised Classification with Graph Convolutional Networks</a:t>
            </a:r>
            <a:endParaRPr lang="en-US" dirty="0"/>
          </a:p>
          <a:p>
            <a:r>
              <a:rPr lang="en-US" dirty="0"/>
              <a:t>Ferenc </a:t>
            </a:r>
            <a:r>
              <a:rPr lang="en-US" dirty="0" err="1"/>
              <a:t>Huszar’s</a:t>
            </a:r>
            <a:r>
              <a:rPr lang="en-US" dirty="0"/>
              <a:t> blog: </a:t>
            </a:r>
            <a:r>
              <a:rPr lang="en-US" dirty="0">
                <a:hlinkClick r:id="rId3"/>
              </a:rPr>
              <a:t>https://www.inference.vc/how-powerful-are-graph-convolutions-review-of-kipf-welling-2016-2/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00262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4B8C-72CE-4AEB-B3A8-031574CB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3EA2-F3EC-4543-8AB1-E4668305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Brittle –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/>
              <a:t>Also see, On Computational Hardness with Graph Neural Networks. Joan Bruna [</a:t>
            </a:r>
            <a:r>
              <a:rPr lang="en-US" dirty="0">
                <a:hlinkClick r:id="rId2"/>
              </a:rPr>
              <a:t>video</a:t>
            </a:r>
            <a:r>
              <a:rPr lang="en-US" dirty="0"/>
              <a:t>]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1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9FBA-195B-4E34-9581-4E6B5AD5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8147B-31EF-442F-B901-01841953E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19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Fixed Geometric Structures in current CNNs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Invariant to Geometric Variations/Spatial Transformations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Scale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Pose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Viewpoint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Deformation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Inter-class variation</a:t>
            </a:r>
          </a:p>
          <a:p>
            <a:pPr marL="0" indent="0">
              <a:buNone/>
            </a:pPr>
            <a:r>
              <a:rPr lang="en-US" dirty="0"/>
              <a:t>Generalization to new tasks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9736FF-FE7F-47E5-A0E5-9DA7E9AB163B}"/>
              </a:ext>
            </a:extLst>
          </p:cNvPr>
          <p:cNvSpPr/>
          <p:nvPr/>
        </p:nvSpPr>
        <p:spPr>
          <a:xfrm>
            <a:off x="924674" y="5789488"/>
            <a:ext cx="8358027" cy="8733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127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4B8C-72CE-4AEB-B3A8-031574CBE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E3EA2-F3EC-4543-8AB1-E4668305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Brittle – Also see, On Computational Hardness with Graph Neural Networks. Joan Bruna [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] </a:t>
            </a:r>
          </a:p>
          <a:p>
            <a:pPr marL="0" indent="0">
              <a:buNone/>
            </a:pPr>
            <a:r>
              <a:rPr lang="en-US" dirty="0"/>
              <a:t>How powerful are graph neural networks? [</a:t>
            </a:r>
            <a:r>
              <a:rPr lang="en-US" dirty="0" err="1">
                <a:hlinkClick r:id="rId3"/>
              </a:rPr>
              <a:t>arXiv</a:t>
            </a:r>
            <a:r>
              <a:rPr lang="en-US" dirty="0"/>
              <a:t>, 10/01/2018]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FECB8-D770-4FF6-95B5-123C3EB79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25" y="3514725"/>
            <a:ext cx="8362950" cy="1657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FEFA64-8BD3-48A8-9234-E28380C16812}"/>
                  </a:ext>
                </a:extLst>
              </p14:cNvPr>
              <p14:cNvContentPartPr/>
              <p14:nvPr/>
            </p14:nvContentPartPr>
            <p14:xfrm>
              <a:off x="6387840" y="4406120"/>
              <a:ext cx="3764880" cy="8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FEFA64-8BD3-48A8-9234-E28380C168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4200" y="4298120"/>
                <a:ext cx="38725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921CBD-6642-4E50-8F10-C180700D5E20}"/>
                  </a:ext>
                </a:extLst>
              </p14:cNvPr>
              <p14:cNvContentPartPr/>
              <p14:nvPr/>
            </p14:nvContentPartPr>
            <p14:xfrm>
              <a:off x="1976760" y="4709600"/>
              <a:ext cx="8192160" cy="123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921CBD-6642-4E50-8F10-C180700D5E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22760" y="4601600"/>
                <a:ext cx="82998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C505A82-EA26-4194-B5F7-16D971B5119E}"/>
                  </a:ext>
                </a:extLst>
              </p14:cNvPr>
              <p14:cNvContentPartPr/>
              <p14:nvPr/>
            </p14:nvContentPartPr>
            <p14:xfrm>
              <a:off x="2030040" y="4874840"/>
              <a:ext cx="7024680" cy="220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C505A82-EA26-4194-B5F7-16D971B511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6040" y="4767200"/>
                <a:ext cx="71323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97FD5F2-73EC-426E-8525-48884655B2F5}"/>
                  </a:ext>
                </a:extLst>
              </p14:cNvPr>
              <p14:cNvContentPartPr/>
              <p14:nvPr/>
            </p14:nvContentPartPr>
            <p14:xfrm>
              <a:off x="2174760" y="4950800"/>
              <a:ext cx="7107840" cy="126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97FD5F2-73EC-426E-8525-48884655B2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21120" y="4843160"/>
                <a:ext cx="72154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E5E332-CC18-48B4-BDFC-7902E5A0B30E}"/>
                  </a:ext>
                </a:extLst>
              </p14:cNvPr>
              <p14:cNvContentPartPr/>
              <p14:nvPr/>
            </p14:nvContentPartPr>
            <p14:xfrm>
              <a:off x="6205320" y="4817600"/>
              <a:ext cx="1325880" cy="36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E5E332-CC18-48B4-BDFC-7902E5A0B30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51320" y="4709960"/>
                <a:ext cx="14335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24FAEE-0FF4-479E-9AC9-FEC76D244AF2}"/>
                  </a:ext>
                </a:extLst>
              </p14:cNvPr>
              <p14:cNvContentPartPr/>
              <p14:nvPr/>
            </p14:nvContentPartPr>
            <p14:xfrm>
              <a:off x="1941120" y="4807880"/>
              <a:ext cx="1289160" cy="122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24FAEE-0FF4-479E-9AC9-FEC76D244AF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87480" y="4700240"/>
                <a:ext cx="139680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D21D8BA-66D1-464D-96C0-74E4DCC596B0}"/>
                  </a:ext>
                </a:extLst>
              </p14:cNvPr>
              <p14:cNvContentPartPr/>
              <p14:nvPr/>
            </p14:nvContentPartPr>
            <p14:xfrm>
              <a:off x="6522480" y="4459040"/>
              <a:ext cx="1584000" cy="99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D21D8BA-66D1-464D-96C0-74E4DCC596B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68480" y="4351040"/>
                <a:ext cx="16916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70825F-8CC9-4EEB-803A-A174D161E5A6}"/>
                  </a:ext>
                </a:extLst>
              </p14:cNvPr>
              <p14:cNvContentPartPr/>
              <p14:nvPr/>
            </p14:nvContentPartPr>
            <p14:xfrm>
              <a:off x="6603840" y="4536080"/>
              <a:ext cx="3470040" cy="82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70825F-8CC9-4EEB-803A-A174D161E5A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50200" y="4428440"/>
                <a:ext cx="35776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8C0F29-D105-477A-A381-23A8B2A9EC72}"/>
                  </a:ext>
                </a:extLst>
              </p14:cNvPr>
              <p14:cNvContentPartPr/>
              <p14:nvPr/>
            </p14:nvContentPartPr>
            <p14:xfrm>
              <a:off x="6830280" y="4614200"/>
              <a:ext cx="1751040" cy="101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8C0F29-D105-477A-A381-23A8B2A9EC7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76280" y="4506560"/>
                <a:ext cx="185868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C4E21D-0A81-46F5-ABD4-07CB9AE27454}"/>
                  </a:ext>
                </a:extLst>
              </p14:cNvPr>
              <p14:cNvContentPartPr/>
              <p14:nvPr/>
            </p14:nvContentPartPr>
            <p14:xfrm>
              <a:off x="7945200" y="4647680"/>
              <a:ext cx="1732320" cy="52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C4E21D-0A81-46F5-ABD4-07CB9AE2745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891560" y="4540040"/>
                <a:ext cx="18399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C2D9BC7-7305-4A49-A1EA-901AF6332229}"/>
                  </a:ext>
                </a:extLst>
              </p14:cNvPr>
              <p14:cNvContentPartPr/>
              <p14:nvPr/>
            </p14:nvContentPartPr>
            <p14:xfrm>
              <a:off x="9228240" y="4723640"/>
              <a:ext cx="401400" cy="30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C2D9BC7-7305-4A49-A1EA-901AF633222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74240" y="4616000"/>
                <a:ext cx="509040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90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3255-F2E0-4864-B3B2-A4CAC5570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Attacks on Language-Vision problems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54128-AF86-47BD-B0C0-1EC3A4D59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08387"/>
            <a:ext cx="6687620" cy="138097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939D69-3931-4539-9FAB-A833807C2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986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Image Captioning [</a:t>
            </a:r>
            <a:r>
              <a:rPr lang="en-US" dirty="0">
                <a:hlinkClick r:id="rId3"/>
              </a:rPr>
              <a:t>this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Visual Dialog </a:t>
            </a:r>
          </a:p>
          <a:p>
            <a:pPr marL="0" indent="0">
              <a:buNone/>
            </a:pPr>
            <a:r>
              <a:rPr lang="en-US" dirty="0"/>
              <a:t>Scene Graph Generation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16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CC93-67AA-4C98-8038-337012CD4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38541-4D45-4B70-B4FB-D670B1448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Bronstein, Michael M., et al. "Geometric deep learning: going beyond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euclidean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data."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IEEE Signal Processing Magazine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34.4 (2017): 18-42. [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  <a:hlinkClick r:id="rId2"/>
              </a:rPr>
              <a:t>paper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]</a:t>
            </a:r>
            <a:endParaRPr lang="en-US" dirty="0"/>
          </a:p>
          <a:p>
            <a:r>
              <a:rPr lang="en-US" dirty="0" err="1"/>
              <a:t>Schlichtkrull</a:t>
            </a:r>
            <a:r>
              <a:rPr lang="en-US" dirty="0"/>
              <a:t>, Michael, et al. "Modeling relational data with graph convolutional networks." </a:t>
            </a:r>
            <a:r>
              <a:rPr lang="en-US" i="1" dirty="0"/>
              <a:t>European Semantic Web Conference</a:t>
            </a:r>
            <a:r>
              <a:rPr lang="en-US" dirty="0"/>
              <a:t>. Springer, Cham, 2018. [</a:t>
            </a:r>
            <a:r>
              <a:rPr lang="en-US" dirty="0">
                <a:hlinkClick r:id="rId3"/>
              </a:rPr>
              <a:t>paper</a:t>
            </a:r>
            <a:r>
              <a:rPr lang="en-US" dirty="0"/>
              <a:t>]</a:t>
            </a:r>
          </a:p>
          <a:p>
            <a:r>
              <a:rPr lang="en-US" dirty="0"/>
              <a:t>Wang, Nanyang, et al. "Pixel2Mesh: Generating 3D Mesh Models from Single RGB Images." ECCV (2018). [</a:t>
            </a:r>
            <a:r>
              <a:rPr lang="en-US" dirty="0">
                <a:hlinkClick r:id="rId4"/>
              </a:rPr>
              <a:t>paper</a:t>
            </a:r>
            <a:r>
              <a:rPr lang="en-US" dirty="0"/>
              <a:t>]</a:t>
            </a:r>
          </a:p>
          <a:p>
            <a:r>
              <a:rPr lang="en-US" dirty="0"/>
              <a:t>Yang, </a:t>
            </a:r>
            <a:r>
              <a:rPr lang="en-US" dirty="0" err="1"/>
              <a:t>Jianwei</a:t>
            </a:r>
            <a:r>
              <a:rPr lang="en-US" dirty="0"/>
              <a:t>, et al. "Graph R-CNN for Scene Graph Generation." ECCV (2018). [</a:t>
            </a:r>
            <a:r>
              <a:rPr lang="en-US" dirty="0">
                <a:hlinkClick r:id="rId5"/>
              </a:rPr>
              <a:t>paper</a:t>
            </a:r>
            <a:r>
              <a:rPr lang="en-US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72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C287-BA61-49C8-BB2C-0791416A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Questions on g-sheets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6886D-353D-4253-B2F5-508A092EB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"Deformable Convolutional Networks", for position-sensitive </a:t>
            </a:r>
            <a:r>
              <a:rPr lang="en-US" dirty="0" err="1"/>
              <a:t>RoI</a:t>
            </a:r>
            <a:r>
              <a:rPr lang="en-US" dirty="0"/>
              <a:t> pooling, why do we need C+1 for C object classes? [</a:t>
            </a:r>
            <a:r>
              <a:rPr lang="en-US" dirty="0">
                <a:solidFill>
                  <a:srgbClr val="00B050"/>
                </a:solidFill>
              </a:rPr>
              <a:t>Background</a:t>
            </a:r>
            <a:r>
              <a:rPr lang="en-US" dirty="0"/>
              <a:t>]</a:t>
            </a:r>
          </a:p>
          <a:p>
            <a:r>
              <a:rPr lang="en-US" dirty="0"/>
              <a:t>I don’t see how deformable convolution can help against adversarial examples since everything is differentiable too. [</a:t>
            </a:r>
            <a:r>
              <a:rPr lang="en-US" dirty="0">
                <a:solidFill>
                  <a:srgbClr val="00B050"/>
                </a:solidFill>
              </a:rPr>
              <a:t>Can break classifiers, will make detectors more robust</a:t>
            </a:r>
            <a:r>
              <a:rPr lang="en-US" dirty="0"/>
              <a:t>]</a:t>
            </a:r>
          </a:p>
          <a:p>
            <a:r>
              <a:rPr lang="en-US" dirty="0"/>
              <a:t>On Deformable Conv, How is this different from using a large kernel with dropout per filter application [</a:t>
            </a:r>
            <a:r>
              <a:rPr lang="en-US" dirty="0">
                <a:solidFill>
                  <a:srgbClr val="00B050"/>
                </a:solidFill>
              </a:rPr>
              <a:t>Not sure</a:t>
            </a:r>
            <a:r>
              <a:rPr lang="en-US" dirty="0"/>
              <a:t>]</a:t>
            </a:r>
          </a:p>
          <a:p>
            <a:r>
              <a:rPr lang="en-US" dirty="0"/>
              <a:t>Few-Shot Learning with Graph Neural Networks: Why the particular choice of pointwise abs in Eq 4, as opposed to something else? (Like pointwise squared distance) [</a:t>
            </a:r>
            <a:r>
              <a:rPr lang="en-US" dirty="0">
                <a:solidFill>
                  <a:srgbClr val="00B050"/>
                </a:solidFill>
              </a:rPr>
              <a:t>features are more representative</a:t>
            </a:r>
            <a:r>
              <a:rPr lang="en-US" dirty="0"/>
              <a:t>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926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A7BF-F06C-4563-BA2F-CF2A07CFA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Questions on g-sheets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93B29-2D6A-40CF-9C91-C539C0EBE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Deformoable</a:t>
            </a:r>
            <a:r>
              <a:rPr lang="en-US" dirty="0"/>
              <a:t> convolution is just an extreme case of self attention. Why don't the authors use self attention? [</a:t>
            </a:r>
            <a:r>
              <a:rPr lang="en-US" dirty="0">
                <a:solidFill>
                  <a:srgbClr val="00B050"/>
                </a:solidFill>
              </a:rPr>
              <a:t>Yes, but self-attention doesn’t provide invariance properties to CNN</a:t>
            </a:r>
            <a:r>
              <a:rPr lang="en-US" dirty="0"/>
              <a:t>]</a:t>
            </a:r>
          </a:p>
          <a:p>
            <a:r>
              <a:rPr lang="en-US" dirty="0"/>
              <a:t>In GCN, is there a way to use GCN as an unsupervised feature extractor on graph to learn node embedding. [</a:t>
            </a:r>
            <a:r>
              <a:rPr lang="en-US" dirty="0">
                <a:solidFill>
                  <a:srgbClr val="00B050"/>
                </a:solidFill>
              </a:rPr>
              <a:t>GCN are inherently clustering nodes – maybe extract mean features of each cluster</a:t>
            </a:r>
            <a:r>
              <a:rPr lang="en-US" dirty="0"/>
              <a:t>]</a:t>
            </a:r>
          </a:p>
          <a:p>
            <a:r>
              <a:rPr lang="en-US" dirty="0"/>
              <a:t>Have trouble understanding the graph operations. Would like to get an explanation [</a:t>
            </a:r>
            <a:r>
              <a:rPr lang="en-US" dirty="0">
                <a:solidFill>
                  <a:srgbClr val="00B050"/>
                </a:solidFill>
              </a:rPr>
              <a:t>Hopefully, it’s clear now</a:t>
            </a:r>
            <a:r>
              <a:rPr lang="en-US" dirty="0"/>
              <a:t>]</a:t>
            </a:r>
          </a:p>
          <a:p>
            <a:r>
              <a:rPr lang="en-US" dirty="0"/>
              <a:t>Deformable Convolutional Networks": Could the deformable convolutional layers be extended to be useful in generative models as well? [</a:t>
            </a:r>
            <a:r>
              <a:rPr lang="en-US" dirty="0">
                <a:solidFill>
                  <a:srgbClr val="00B050"/>
                </a:solidFill>
              </a:rPr>
              <a:t>Interesting question - I don’t think they would add anything substantial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874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3CD7-850E-4A1E-A714-CCCB5FB4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Contribution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9147-377D-44BD-9BF7-3DAC6B2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Deformable convolution</a:t>
            </a:r>
            <a:r>
              <a:rPr lang="en-US" dirty="0"/>
              <a:t> –</a:t>
            </a:r>
            <a:r>
              <a:rPr lang="en-US" b="1" dirty="0"/>
              <a:t> </a:t>
            </a:r>
            <a:r>
              <a:rPr lang="en-US" dirty="0"/>
              <a:t>Convolution + Learnable offset </a:t>
            </a:r>
          </a:p>
          <a:p>
            <a:pPr marL="0" indent="0">
              <a:buNone/>
            </a:pPr>
            <a:r>
              <a:rPr lang="en-US" b="1" dirty="0"/>
              <a:t>Deformable </a:t>
            </a:r>
            <a:r>
              <a:rPr lang="en-US" b="1" dirty="0" err="1"/>
              <a:t>RoI</a:t>
            </a:r>
            <a:r>
              <a:rPr lang="en-US" b="1" dirty="0"/>
              <a:t> pooling </a:t>
            </a:r>
            <a:r>
              <a:rPr lang="en-US" dirty="0"/>
              <a:t>– </a:t>
            </a:r>
            <a:r>
              <a:rPr lang="en-US" dirty="0" err="1"/>
              <a:t>RoI</a:t>
            </a:r>
            <a:r>
              <a:rPr lang="en-US" dirty="0"/>
              <a:t> Polling + Learnable offset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27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3CD7-850E-4A1E-A714-CCCB5FB4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Contribution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9147-377D-44BD-9BF7-3DAC6B20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Deformable convolution</a:t>
            </a:r>
            <a:r>
              <a:rPr lang="en-US" dirty="0"/>
              <a:t> –</a:t>
            </a:r>
            <a:r>
              <a:rPr lang="en-US" b="1" dirty="0"/>
              <a:t> </a:t>
            </a:r>
            <a:r>
              <a:rPr lang="en-US" dirty="0"/>
              <a:t>Convolution + Learnable offset </a:t>
            </a:r>
          </a:p>
          <a:p>
            <a:pPr marL="0" indent="0">
              <a:buNone/>
            </a:pPr>
            <a:r>
              <a:rPr lang="en-US" b="1" dirty="0"/>
              <a:t>Deformable </a:t>
            </a:r>
            <a:r>
              <a:rPr lang="en-US" b="1" dirty="0" err="1"/>
              <a:t>RoI</a:t>
            </a:r>
            <a:r>
              <a:rPr lang="en-US" b="1" dirty="0"/>
              <a:t> pooling </a:t>
            </a:r>
            <a:r>
              <a:rPr lang="en-US" dirty="0"/>
              <a:t>– </a:t>
            </a:r>
            <a:r>
              <a:rPr lang="en-US" dirty="0" err="1"/>
              <a:t>RoI</a:t>
            </a:r>
            <a:r>
              <a:rPr lang="en-US" dirty="0"/>
              <a:t> Polling + Learnable offset 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2CB708-8B5B-4A0E-8F1B-3728F3CA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98" y="2948683"/>
            <a:ext cx="10515600" cy="33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8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1682</TotalTime>
  <Words>2138</Words>
  <Application>Microsoft Office PowerPoint</Application>
  <PresentationFormat>Widescreen</PresentationFormat>
  <Paragraphs>357</Paragraphs>
  <Slides>74</Slides>
  <Notes>26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-apple-system</vt:lpstr>
      <vt:lpstr>Arial</vt:lpstr>
      <vt:lpstr>Calibri</vt:lpstr>
      <vt:lpstr>Calibri Light</vt:lpstr>
      <vt:lpstr>medium-content-serif-font</vt:lpstr>
      <vt:lpstr>Wingdings</vt:lpstr>
      <vt:lpstr>Office Theme</vt:lpstr>
      <vt:lpstr>Geometric Convolutions Presented by: Anand Bhattad (2nd year of MS, CS)    </vt:lpstr>
      <vt:lpstr>Outline</vt:lpstr>
      <vt:lpstr>Deformable Convolution Networks </vt:lpstr>
      <vt:lpstr>Motivation</vt:lpstr>
      <vt:lpstr>Motivation</vt:lpstr>
      <vt:lpstr>Motivation</vt:lpstr>
      <vt:lpstr>Motivation</vt:lpstr>
      <vt:lpstr>Contribution </vt:lpstr>
      <vt:lpstr>Contribution </vt:lpstr>
      <vt:lpstr>Deformable Convolutions</vt:lpstr>
      <vt:lpstr>Deformable Convolutions</vt:lpstr>
      <vt:lpstr>Deformable Convolutions</vt:lpstr>
      <vt:lpstr>Deformable Convolutions</vt:lpstr>
      <vt:lpstr>Benefits</vt:lpstr>
      <vt:lpstr>Benefits</vt:lpstr>
      <vt:lpstr>Benefits</vt:lpstr>
      <vt:lpstr>Benefits</vt:lpstr>
      <vt:lpstr>Benefits</vt:lpstr>
      <vt:lpstr>Deformable Convolutions on Segmentation</vt:lpstr>
      <vt:lpstr>Deformable Convolutions vs Atrous Convolution</vt:lpstr>
      <vt:lpstr>Deformable Convolutions</vt:lpstr>
      <vt:lpstr>RoI Pooling</vt:lpstr>
      <vt:lpstr>Deformable RoI Pooling</vt:lpstr>
      <vt:lpstr>Deformable RoI Pooling</vt:lpstr>
      <vt:lpstr>Deformable RoI Pooling</vt:lpstr>
      <vt:lpstr>Deformable RoI Pooling</vt:lpstr>
      <vt:lpstr>PS Deformable  RoI Pooling</vt:lpstr>
      <vt:lpstr>PS Deformable  RoI Pooling</vt:lpstr>
      <vt:lpstr>Effective Dilation</vt:lpstr>
      <vt:lpstr>Object Detection (PASCAl VOC)</vt:lpstr>
      <vt:lpstr>Object Detection (PASCAl VOC)</vt:lpstr>
      <vt:lpstr>Object Detection (COCO)</vt:lpstr>
      <vt:lpstr>Model Complexity and Runtime Comparison</vt:lpstr>
      <vt:lpstr>Robustness</vt:lpstr>
      <vt:lpstr>Robustness</vt:lpstr>
      <vt:lpstr>Questions to think about</vt:lpstr>
      <vt:lpstr>Related Work</vt:lpstr>
      <vt:lpstr>Related Work</vt:lpstr>
      <vt:lpstr>Unanswered Questions</vt:lpstr>
      <vt:lpstr>Unanswered Questions</vt:lpstr>
      <vt:lpstr>Unanswered Questions</vt:lpstr>
      <vt:lpstr>Unanswered Questions</vt:lpstr>
      <vt:lpstr>Graph Neural Networks</vt:lpstr>
      <vt:lpstr>Graph Convolutional Network</vt:lpstr>
      <vt:lpstr>Applications</vt:lpstr>
      <vt:lpstr>CNN vs GCNN</vt:lpstr>
      <vt:lpstr>Graph Learning Problem</vt:lpstr>
      <vt:lpstr>Graph Learning Problem</vt:lpstr>
      <vt:lpstr>Graph Learning Problem</vt:lpstr>
      <vt:lpstr>Graph Learning Problem</vt:lpstr>
      <vt:lpstr>Graph Learning Problem</vt:lpstr>
      <vt:lpstr>Understanding Graph Neural Networks</vt:lpstr>
      <vt:lpstr>Understanding Graph Neural Networks</vt:lpstr>
      <vt:lpstr>Understanding Graph Neural Networks</vt:lpstr>
      <vt:lpstr>Understanding Graph Neural Networks</vt:lpstr>
      <vt:lpstr>Understanding Graph Neural Networks</vt:lpstr>
      <vt:lpstr>Problem Setup</vt:lpstr>
      <vt:lpstr>Problem Setup</vt:lpstr>
      <vt:lpstr>Problem Setup</vt:lpstr>
      <vt:lpstr>Problem Setup</vt:lpstr>
      <vt:lpstr>Few Shot Learning Experiments</vt:lpstr>
      <vt:lpstr>Few Shot Learning Experiments</vt:lpstr>
      <vt:lpstr>Semi-Supervised Experiments</vt:lpstr>
      <vt:lpstr>Active Learning Experiments</vt:lpstr>
      <vt:lpstr>Kipf and Welling (ICLR 2017)</vt:lpstr>
      <vt:lpstr>Kipf and Welling (ICLR 2017)</vt:lpstr>
      <vt:lpstr>Kipf and Welling (ICLR 2017)</vt:lpstr>
      <vt:lpstr>Kipf and Welling (ICLR 2017)</vt:lpstr>
      <vt:lpstr>Limitations</vt:lpstr>
      <vt:lpstr>Limitations</vt:lpstr>
      <vt:lpstr>Attacks on Language-Vision problems?</vt:lpstr>
      <vt:lpstr>Related Work</vt:lpstr>
      <vt:lpstr>Other Questions on g-sheets</vt:lpstr>
      <vt:lpstr>Other Questions on g-sheets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Deformable Convolution Networks </dc:title>
  <dc:creator>Bhattad, Anand</dc:creator>
  <cp:lastModifiedBy>Bhattad, Anand</cp:lastModifiedBy>
  <cp:revision>48</cp:revision>
  <dcterms:created xsi:type="dcterms:W3CDTF">2018-10-01T17:11:18Z</dcterms:created>
  <dcterms:modified xsi:type="dcterms:W3CDTF">2018-10-02T21:30:22Z</dcterms:modified>
</cp:coreProperties>
</file>